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3"/>
  </p:notesMasterIdLst>
  <p:sldIdLst>
    <p:sldId id="257" r:id="rId2"/>
    <p:sldId id="281" r:id="rId3"/>
    <p:sldId id="285" r:id="rId4"/>
    <p:sldId id="271" r:id="rId5"/>
    <p:sldId id="273" r:id="rId6"/>
    <p:sldId id="258" r:id="rId7"/>
    <p:sldId id="259" r:id="rId8"/>
    <p:sldId id="260" r:id="rId9"/>
    <p:sldId id="269" r:id="rId10"/>
    <p:sldId id="261" r:id="rId11"/>
    <p:sldId id="286" r:id="rId12"/>
    <p:sldId id="262" r:id="rId13"/>
    <p:sldId id="263" r:id="rId14"/>
    <p:sldId id="264" r:id="rId15"/>
    <p:sldId id="265" r:id="rId16"/>
    <p:sldId id="266" r:id="rId17"/>
    <p:sldId id="267" r:id="rId18"/>
    <p:sldId id="290" r:id="rId19"/>
    <p:sldId id="282" r:id="rId20"/>
    <p:sldId id="268" r:id="rId21"/>
    <p:sldId id="287" r:id="rId22"/>
    <p:sldId id="274" r:id="rId23"/>
    <p:sldId id="276" r:id="rId24"/>
    <p:sldId id="277" r:id="rId25"/>
    <p:sldId id="278" r:id="rId26"/>
    <p:sldId id="291" r:id="rId27"/>
    <p:sldId id="284" r:id="rId28"/>
    <p:sldId id="279" r:id="rId29"/>
    <p:sldId id="288" r:id="rId30"/>
    <p:sldId id="289" r:id="rId31"/>
    <p:sldId id="283"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88713" autoAdjust="0"/>
  </p:normalViewPr>
  <p:slideViewPr>
    <p:cSldViewPr>
      <p:cViewPr varScale="1">
        <p:scale>
          <a:sx n="97" d="100"/>
          <a:sy n="97" d="100"/>
        </p:scale>
        <p:origin x="-390" y="-96"/>
      </p:cViewPr>
      <p:guideLst>
        <p:guide orient="horz" pos="4319"/>
        <p:guide pos="5759"/>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0ABC7D6-1F33-4EA8-A02F-D1AD803D7EFD}" type="datetimeFigureOut">
              <a:rPr lang="en-US" smtClean="0"/>
              <a:pPr/>
              <a:t>12/7/2010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28D203E-58A5-42A1-B0AB-98E4593A8140}"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28D203E-58A5-42A1-B0AB-98E4593A8140}" type="slidenum">
              <a:rPr lang="en-US" smtClean="0"/>
              <a:pPr/>
              <a:t>25</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3CB7155F-F28D-42DC-BFFC-61B5065A3165}" type="datetimeFigureOut">
              <a:rPr lang="en-US" smtClean="0"/>
              <a:pPr/>
              <a:t>12/7/2010</a:t>
            </a:fld>
            <a:endParaRPr lang="en-US" dirty="0"/>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US" dirty="0"/>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AFA6BB2C-0F27-4FF8-A2BB-D5BE2A384B9A}"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CB7155F-F28D-42DC-BFFC-61B5065A3165}" type="datetimeFigureOut">
              <a:rPr lang="en-US" smtClean="0"/>
              <a:pPr/>
              <a:t>12/7/2010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FA6BB2C-0F27-4FF8-A2BB-D5BE2A384B9A}"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CB7155F-F28D-42DC-BFFC-61B5065A3165}" type="datetimeFigureOut">
              <a:rPr lang="en-US" smtClean="0"/>
              <a:pPr/>
              <a:t>12/7/2010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FA6BB2C-0F27-4FF8-A2BB-D5BE2A384B9A}"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3CB7155F-F28D-42DC-BFFC-61B5065A3165}" type="datetimeFigureOut">
              <a:rPr lang="en-US" smtClean="0"/>
              <a:pPr/>
              <a:t>12/7/2010</a:t>
            </a:fld>
            <a:endParaRPr lang="en-US" dirty="0"/>
          </a:p>
        </p:txBody>
      </p:sp>
      <p:sp>
        <p:nvSpPr>
          <p:cNvPr id="5" name="Footer Placeholder 4"/>
          <p:cNvSpPr>
            <a:spLocks noGrp="1"/>
          </p:cNvSpPr>
          <p:nvPr>
            <p:ph type="ftr" sz="quarter" idx="11"/>
          </p:nvPr>
        </p:nvSpPr>
        <p:spPr>
          <a:xfrm>
            <a:off x="457200" y="6480969"/>
            <a:ext cx="4260056" cy="300831"/>
          </a:xfrm>
        </p:spPr>
        <p:txBody>
          <a:bodyPr/>
          <a:lstStyle/>
          <a:p>
            <a:endParaRPr lang="en-US" dirty="0"/>
          </a:p>
        </p:txBody>
      </p:sp>
      <p:sp>
        <p:nvSpPr>
          <p:cNvPr id="6" name="Slide Number Placeholder 5"/>
          <p:cNvSpPr>
            <a:spLocks noGrp="1"/>
          </p:cNvSpPr>
          <p:nvPr>
            <p:ph type="sldNum" sz="quarter" idx="12"/>
          </p:nvPr>
        </p:nvSpPr>
        <p:spPr/>
        <p:txBody>
          <a:bodyPr/>
          <a:lstStyle/>
          <a:p>
            <a:fld id="{AFA6BB2C-0F27-4FF8-A2BB-D5BE2A384B9A}"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dirty="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Date Placeholder 3"/>
          <p:cNvSpPr>
            <a:spLocks noGrp="1"/>
          </p:cNvSpPr>
          <p:nvPr>
            <p:ph type="dt" sz="half" idx="10"/>
          </p:nvPr>
        </p:nvSpPr>
        <p:spPr>
          <a:xfrm>
            <a:off x="6955632" y="6477000"/>
            <a:ext cx="2133600" cy="304800"/>
          </a:xfrm>
        </p:spPr>
        <p:txBody>
          <a:bodyPr/>
          <a:lstStyle/>
          <a:p>
            <a:fld id="{3CB7155F-F28D-42DC-BFFC-61B5065A3165}" type="datetimeFigureOut">
              <a:rPr lang="en-US" smtClean="0"/>
              <a:pPr/>
              <a:t>12/7/2010</a:t>
            </a:fld>
            <a:endParaRPr lang="en-US" dirty="0"/>
          </a:p>
        </p:txBody>
      </p:sp>
      <p:sp>
        <p:nvSpPr>
          <p:cNvPr id="5" name="Footer Placeholder 4"/>
          <p:cNvSpPr>
            <a:spLocks noGrp="1"/>
          </p:cNvSpPr>
          <p:nvPr>
            <p:ph type="ftr" sz="quarter" idx="11"/>
          </p:nvPr>
        </p:nvSpPr>
        <p:spPr>
          <a:xfrm>
            <a:off x="2619376" y="6480969"/>
            <a:ext cx="4260056" cy="300831"/>
          </a:xfrm>
        </p:spPr>
        <p:txBody>
          <a:bodyPr/>
          <a:lstStyle/>
          <a:p>
            <a:endParaRPr lang="en-US" dirty="0"/>
          </a:p>
        </p:txBody>
      </p:sp>
      <p:sp>
        <p:nvSpPr>
          <p:cNvPr id="6" name="Slide Number Placeholder 5"/>
          <p:cNvSpPr>
            <a:spLocks noGrp="1"/>
          </p:cNvSpPr>
          <p:nvPr>
            <p:ph type="sldNum" sz="quarter" idx="12"/>
          </p:nvPr>
        </p:nvSpPr>
        <p:spPr>
          <a:xfrm>
            <a:off x="8451056" y="809624"/>
            <a:ext cx="502920" cy="300831"/>
          </a:xfrm>
        </p:spPr>
        <p:txBody>
          <a:bodyPr/>
          <a:lstStyle/>
          <a:p>
            <a:fld id="{AFA6BB2C-0F27-4FF8-A2BB-D5BE2A384B9A}" type="slidenum">
              <a:rPr lang="en-US" smtClean="0"/>
              <a:pPr/>
              <a:t>‹#›</a:t>
            </a:fld>
            <a:endParaRPr lang="en-US" dirty="0"/>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3CB7155F-F28D-42DC-BFFC-61B5065A3165}" type="datetimeFigureOut">
              <a:rPr lang="en-US" smtClean="0"/>
              <a:pPr/>
              <a:t>12/7/2010</a:t>
            </a:fld>
            <a:endParaRPr lang="en-US" dirty="0"/>
          </a:p>
        </p:txBody>
      </p:sp>
      <p:sp>
        <p:nvSpPr>
          <p:cNvPr id="6" name="Footer Placeholder 5"/>
          <p:cNvSpPr>
            <a:spLocks noGrp="1"/>
          </p:cNvSpPr>
          <p:nvPr>
            <p:ph type="ftr" sz="quarter" idx="11"/>
          </p:nvPr>
        </p:nvSpPr>
        <p:spPr>
          <a:xfrm>
            <a:off x="457200" y="6480969"/>
            <a:ext cx="4260056" cy="301752"/>
          </a:xfrm>
        </p:spPr>
        <p:txBody>
          <a:bodyPr/>
          <a:lstStyle/>
          <a:p>
            <a:endParaRPr lang="en-US" dirty="0"/>
          </a:p>
        </p:txBody>
      </p:sp>
      <p:sp>
        <p:nvSpPr>
          <p:cNvPr id="7" name="Slide Number Placeholder 6"/>
          <p:cNvSpPr>
            <a:spLocks noGrp="1"/>
          </p:cNvSpPr>
          <p:nvPr>
            <p:ph type="sldNum" sz="quarter" idx="12"/>
          </p:nvPr>
        </p:nvSpPr>
        <p:spPr>
          <a:xfrm>
            <a:off x="7589520" y="6480969"/>
            <a:ext cx="502920" cy="301752"/>
          </a:xfrm>
        </p:spPr>
        <p:txBody>
          <a:bodyPr/>
          <a:lstStyle/>
          <a:p>
            <a:fld id="{AFA6BB2C-0F27-4FF8-A2BB-D5BE2A384B9A}"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3CB7155F-F28D-42DC-BFFC-61B5065A3165}" type="datetimeFigureOut">
              <a:rPr lang="en-US" smtClean="0"/>
              <a:pPr/>
              <a:t>12/7/2010</a:t>
            </a:fld>
            <a:endParaRPr lang="en-US" dirty="0"/>
          </a:p>
        </p:txBody>
      </p:sp>
      <p:sp>
        <p:nvSpPr>
          <p:cNvPr id="8" name="Footer Placeholder 7"/>
          <p:cNvSpPr>
            <a:spLocks noGrp="1"/>
          </p:cNvSpPr>
          <p:nvPr>
            <p:ph type="ftr" sz="quarter" idx="11"/>
          </p:nvPr>
        </p:nvSpPr>
        <p:spPr>
          <a:xfrm>
            <a:off x="457200" y="6480969"/>
            <a:ext cx="4261104" cy="301752"/>
          </a:xfrm>
        </p:spPr>
        <p:txBody>
          <a:bodyPr/>
          <a:lstStyle/>
          <a:p>
            <a:endParaRPr lang="en-US" dirty="0"/>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AFA6BB2C-0F27-4FF8-A2BB-D5BE2A384B9A}"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CB7155F-F28D-42DC-BFFC-61B5065A3165}" type="datetimeFigureOut">
              <a:rPr lang="en-US" smtClean="0"/>
              <a:pPr/>
              <a:t>12/7/2010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FA6BB2C-0F27-4FF8-A2BB-D5BE2A384B9A}"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3CB7155F-F28D-42DC-BFFC-61B5065A3165}" type="datetimeFigureOut">
              <a:rPr lang="en-US" smtClean="0"/>
              <a:pPr/>
              <a:t>12/7/2010</a:t>
            </a:fld>
            <a:endParaRPr lang="en-US" dirty="0"/>
          </a:p>
        </p:txBody>
      </p:sp>
      <p:sp>
        <p:nvSpPr>
          <p:cNvPr id="3" name="Footer Placeholder 2"/>
          <p:cNvSpPr>
            <a:spLocks noGrp="1"/>
          </p:cNvSpPr>
          <p:nvPr>
            <p:ph type="ftr" sz="quarter" idx="11"/>
          </p:nvPr>
        </p:nvSpPr>
        <p:spPr>
          <a:xfrm>
            <a:off x="457200" y="6481890"/>
            <a:ext cx="4260056" cy="300831"/>
          </a:xfrm>
        </p:spPr>
        <p:txBody>
          <a:bodyPr/>
          <a:lstStyle/>
          <a:p>
            <a:endParaRPr lang="en-US" dirty="0"/>
          </a:p>
        </p:txBody>
      </p:sp>
      <p:sp>
        <p:nvSpPr>
          <p:cNvPr id="4" name="Slide Number Placeholder 3"/>
          <p:cNvSpPr>
            <a:spLocks noGrp="1"/>
          </p:cNvSpPr>
          <p:nvPr>
            <p:ph type="sldNum" sz="quarter" idx="12"/>
          </p:nvPr>
        </p:nvSpPr>
        <p:spPr>
          <a:xfrm>
            <a:off x="7589520" y="6480969"/>
            <a:ext cx="502920" cy="301752"/>
          </a:xfrm>
        </p:spPr>
        <p:txBody>
          <a:bodyPr/>
          <a:lstStyle/>
          <a:p>
            <a:fld id="{AFA6BB2C-0F27-4FF8-A2BB-D5BE2A384B9A}"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3CB7155F-F28D-42DC-BFFC-61B5065A3165}" type="datetimeFigureOut">
              <a:rPr lang="en-US" smtClean="0"/>
              <a:pPr/>
              <a:t>12/7/2010</a:t>
            </a:fld>
            <a:endParaRPr lang="en-US" dirty="0"/>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US" dirty="0"/>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AFA6BB2C-0F27-4FF8-A2BB-D5BE2A384B9A}"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3CB7155F-F28D-42DC-BFFC-61B5065A3165}" type="datetimeFigureOut">
              <a:rPr lang="en-US" smtClean="0"/>
              <a:pPr/>
              <a:t>12/7/2010</a:t>
            </a:fld>
            <a:endParaRPr lang="en-US" dirty="0"/>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US" dirty="0"/>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AFA6BB2C-0F27-4FF8-A2BB-D5BE2A384B9A}"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3CB7155F-F28D-42DC-BFFC-61B5065A3165}" type="datetimeFigureOut">
              <a:rPr lang="en-US" smtClean="0"/>
              <a:pPr/>
              <a:t>12/7/2010</a:t>
            </a:fld>
            <a:endParaRPr lang="en-US" dirty="0"/>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US" dirty="0"/>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AFA6BB2C-0F27-4FF8-A2BB-D5BE2A384B9A}"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www.sph.emory.edu/wheatflour/SecondFFIAfrica.php"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b="1" dirty="0" smtClean="0"/>
              <a:t> Food fortification</a:t>
            </a:r>
            <a:endParaRPr lang="en-US" b="1" dirty="0"/>
          </a:p>
        </p:txBody>
      </p:sp>
      <p:sp>
        <p:nvSpPr>
          <p:cNvPr id="3" name="Content Placeholder 2"/>
          <p:cNvSpPr>
            <a:spLocks noGrp="1"/>
          </p:cNvSpPr>
          <p:nvPr>
            <p:ph idx="1"/>
          </p:nvPr>
        </p:nvSpPr>
        <p:spPr>
          <a:xfrm>
            <a:off x="533400" y="1371600"/>
            <a:ext cx="8153400" cy="5083208"/>
          </a:xfrm>
        </p:spPr>
        <p:txBody>
          <a:bodyPr>
            <a:normAutofit lnSpcReduction="10000"/>
          </a:bodyPr>
          <a:lstStyle/>
          <a:p>
            <a:pPr>
              <a:buNone/>
            </a:pPr>
            <a:r>
              <a:rPr lang="en-US" b="1" dirty="0" smtClean="0"/>
              <a:t>                         Topic:</a:t>
            </a:r>
          </a:p>
          <a:p>
            <a:pPr>
              <a:buNone/>
            </a:pPr>
            <a:r>
              <a:rPr lang="en-US" dirty="0" smtClean="0"/>
              <a:t>  </a:t>
            </a:r>
            <a:r>
              <a:rPr lang="en-US" b="1" dirty="0" smtClean="0"/>
              <a:t>“Reviewing premix specifications to add folic acid: The case of Nigeria”.</a:t>
            </a:r>
          </a:p>
          <a:p>
            <a:pPr>
              <a:buNone/>
            </a:pPr>
            <a:endParaRPr lang="en-US" b="1" dirty="0" smtClean="0"/>
          </a:p>
          <a:p>
            <a:pPr>
              <a:buNone/>
            </a:pPr>
            <a:r>
              <a:rPr lang="en-US" b="1" dirty="0" smtClean="0"/>
              <a:t>                            By </a:t>
            </a:r>
          </a:p>
          <a:p>
            <a:pPr>
              <a:buNone/>
            </a:pPr>
            <a:r>
              <a:rPr lang="en-US" b="1" dirty="0" smtClean="0"/>
              <a:t>                 Engr. Mustafa M. Mustafa</a:t>
            </a:r>
          </a:p>
          <a:p>
            <a:pPr>
              <a:buNone/>
            </a:pPr>
            <a:r>
              <a:rPr lang="en-US" b="1" dirty="0" smtClean="0"/>
              <a:t>           2</a:t>
            </a:r>
            <a:r>
              <a:rPr lang="en-US" b="1" baseline="30000" dirty="0" smtClean="0"/>
              <a:t>nd</a:t>
            </a:r>
            <a:r>
              <a:rPr lang="en-US" b="1" dirty="0" smtClean="0"/>
              <a:t> African FFI Meeting, Cape Town,</a:t>
            </a:r>
          </a:p>
          <a:p>
            <a:pPr>
              <a:buNone/>
            </a:pPr>
            <a:r>
              <a:rPr lang="en-US" b="1" dirty="0" smtClean="0"/>
              <a:t>                          South Africa</a:t>
            </a:r>
          </a:p>
          <a:p>
            <a:pPr>
              <a:buNone/>
            </a:pPr>
            <a:endParaRPr lang="en-US" b="1" dirty="0" smtClean="0"/>
          </a:p>
          <a:p>
            <a:pPr>
              <a:buNone/>
            </a:pPr>
            <a:r>
              <a:rPr lang="en-US" b="1" dirty="0" smtClean="0"/>
              <a:t>                26  November  2010</a:t>
            </a:r>
            <a:endParaRPr lang="en-US"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267494"/>
            <a:ext cx="8229600" cy="1399032"/>
          </a:xfrm>
        </p:spPr>
        <p:txBody>
          <a:bodyPr/>
          <a:lstStyle/>
          <a:p>
            <a:r>
              <a:rPr lang="en-US" b="1" dirty="0" smtClean="0"/>
              <a:t>Micronutrients</a:t>
            </a:r>
            <a:r>
              <a:rPr lang="en-US" dirty="0" smtClean="0"/>
              <a:t> </a:t>
            </a:r>
            <a:endParaRPr lang="en-US" dirty="0"/>
          </a:p>
        </p:txBody>
      </p:sp>
      <p:sp>
        <p:nvSpPr>
          <p:cNvPr id="3" name="Content Placeholder 2"/>
          <p:cNvSpPr>
            <a:spLocks noGrp="1"/>
          </p:cNvSpPr>
          <p:nvPr>
            <p:ph idx="1"/>
          </p:nvPr>
        </p:nvSpPr>
        <p:spPr/>
        <p:txBody>
          <a:bodyPr/>
          <a:lstStyle/>
          <a:p>
            <a:r>
              <a:rPr lang="en-US" b="1" dirty="0" smtClean="0"/>
              <a:t>According to the NDHS (2004), 40% of Nigerian pregnant mothers did not take iron tablets, a recommended supplementation during pregnancy.</a:t>
            </a:r>
          </a:p>
          <a:p>
            <a:endParaRPr lang="en-US" b="1" dirty="0" smtClean="0"/>
          </a:p>
          <a:p>
            <a:r>
              <a:rPr lang="en-US" b="1" dirty="0" smtClean="0"/>
              <a:t>A lack of iron (causing anaemia), increases the risk of infant death</a:t>
            </a:r>
          </a:p>
          <a:p>
            <a:endParaRPr lang="en-US" dirty="0" smtClean="0"/>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2200" y="267494"/>
            <a:ext cx="8229600" cy="1399032"/>
          </a:xfrm>
        </p:spPr>
        <p:txBody>
          <a:bodyPr/>
          <a:lstStyle/>
          <a:p>
            <a:r>
              <a:rPr lang="en-US" b="1" dirty="0" smtClean="0"/>
              <a:t>Module 2</a:t>
            </a:r>
            <a:endParaRPr lang="en-US" b="1" dirty="0"/>
          </a:p>
        </p:txBody>
      </p:sp>
      <p:sp>
        <p:nvSpPr>
          <p:cNvPr id="3" name="Content Placeholder 2"/>
          <p:cNvSpPr>
            <a:spLocks noGrp="1"/>
          </p:cNvSpPr>
          <p:nvPr>
            <p:ph idx="1"/>
          </p:nvPr>
        </p:nvSpPr>
        <p:spPr>
          <a:xfrm>
            <a:off x="1295400" y="3124200"/>
            <a:ext cx="8229600" cy="4572000"/>
          </a:xfrm>
        </p:spPr>
        <p:txBody>
          <a:bodyPr/>
          <a:lstStyle/>
          <a:p>
            <a:r>
              <a:rPr lang="en-US" b="1" dirty="0" smtClean="0"/>
              <a:t>National response </a:t>
            </a:r>
            <a:endParaRPr lang="en-US"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267494"/>
            <a:ext cx="8229600" cy="1399032"/>
          </a:xfrm>
        </p:spPr>
        <p:txBody>
          <a:bodyPr>
            <a:normAutofit/>
          </a:bodyPr>
          <a:lstStyle/>
          <a:p>
            <a:r>
              <a:rPr lang="en-US" sz="4400" b="1" dirty="0" smtClean="0"/>
              <a:t>National response</a:t>
            </a:r>
            <a:endParaRPr lang="en-US" sz="4400" b="1" dirty="0"/>
          </a:p>
        </p:txBody>
      </p:sp>
      <p:sp>
        <p:nvSpPr>
          <p:cNvPr id="3" name="Content Placeholder 2"/>
          <p:cNvSpPr>
            <a:spLocks noGrp="1"/>
          </p:cNvSpPr>
          <p:nvPr>
            <p:ph idx="1"/>
          </p:nvPr>
        </p:nvSpPr>
        <p:spPr>
          <a:xfrm>
            <a:off x="457200" y="2362200"/>
            <a:ext cx="8229600" cy="4572000"/>
          </a:xfrm>
        </p:spPr>
        <p:txBody>
          <a:bodyPr/>
          <a:lstStyle/>
          <a:p>
            <a:pPr>
              <a:buNone/>
            </a:pPr>
            <a:r>
              <a:rPr lang="en-US" b="1" dirty="0" smtClean="0"/>
              <a:t>    In response to the effects of undernourishment and micronutrient deficiencies, a food policy on food and nutrition was launched by Nigeria in 2002 with the aim of improving the nutritional status of all Nigerians</a:t>
            </a:r>
            <a:endParaRPr lang="en-US" b="1"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267494"/>
            <a:ext cx="8229600" cy="1399032"/>
          </a:xfrm>
        </p:spPr>
        <p:txBody>
          <a:bodyPr/>
          <a:lstStyle/>
          <a:p>
            <a:r>
              <a:rPr lang="en-US" b="1" dirty="0" smtClean="0"/>
              <a:t> Food policy</a:t>
            </a:r>
            <a:endParaRPr lang="en-US" b="1" dirty="0"/>
          </a:p>
        </p:txBody>
      </p:sp>
      <p:sp>
        <p:nvSpPr>
          <p:cNvPr id="3" name="Content Placeholder 2"/>
          <p:cNvSpPr>
            <a:spLocks noGrp="1"/>
          </p:cNvSpPr>
          <p:nvPr>
            <p:ph idx="1"/>
          </p:nvPr>
        </p:nvSpPr>
        <p:spPr/>
        <p:txBody>
          <a:bodyPr/>
          <a:lstStyle/>
          <a:p>
            <a:pPr>
              <a:buNone/>
            </a:pPr>
            <a:r>
              <a:rPr lang="en-US" b="1" dirty="0" smtClean="0"/>
              <a:t>Targets:</a:t>
            </a:r>
          </a:p>
          <a:p>
            <a:r>
              <a:rPr lang="en-US" b="1" dirty="0" smtClean="0"/>
              <a:t>Reduction of severe and moderate malnutrition among children under 5 years  by 30%, by 2010</a:t>
            </a:r>
          </a:p>
          <a:p>
            <a:pPr>
              <a:buNone/>
            </a:pPr>
            <a:endParaRPr lang="en-US" b="1" dirty="0" smtClean="0"/>
          </a:p>
          <a:p>
            <a:r>
              <a:rPr lang="en-US" b="1" dirty="0" smtClean="0"/>
              <a:t>Reduction of micronutrient deficiencies (principally vitamin-A, Iron and iodine) by 50%, by 2010</a:t>
            </a:r>
            <a:endParaRPr lang="en-US" b="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Food policy targets achievement strategy (How?):</a:t>
            </a:r>
            <a:endParaRPr lang="en-US" b="1" dirty="0"/>
          </a:p>
        </p:txBody>
      </p:sp>
      <p:sp>
        <p:nvSpPr>
          <p:cNvPr id="3" name="Content Placeholder 2"/>
          <p:cNvSpPr>
            <a:spLocks noGrp="1"/>
          </p:cNvSpPr>
          <p:nvPr>
            <p:ph idx="1"/>
          </p:nvPr>
        </p:nvSpPr>
        <p:spPr/>
        <p:txBody>
          <a:bodyPr>
            <a:normAutofit fontScale="85000" lnSpcReduction="20000"/>
          </a:bodyPr>
          <a:lstStyle/>
          <a:p>
            <a:r>
              <a:rPr lang="en-US" b="1" dirty="0" smtClean="0"/>
              <a:t>Improving health services to provide essential maternal and child health care</a:t>
            </a:r>
          </a:p>
          <a:p>
            <a:pPr>
              <a:buNone/>
            </a:pPr>
            <a:r>
              <a:rPr lang="en-US" b="1" dirty="0" smtClean="0"/>
              <a:t> </a:t>
            </a:r>
          </a:p>
          <a:p>
            <a:r>
              <a:rPr lang="en-US" b="1" dirty="0" smtClean="0"/>
              <a:t>Controlling micronutrient deficiency and anaemia through vitamin and mineral supplementation, food fortification and dietary diversification</a:t>
            </a:r>
          </a:p>
          <a:p>
            <a:endParaRPr lang="en-US" b="1" dirty="0" smtClean="0"/>
          </a:p>
          <a:p>
            <a:r>
              <a:rPr lang="en-US" b="1" dirty="0" smtClean="0"/>
              <a:t>Improving food security through programmes and projects in the agricultural and non-agricultural sectors to increase household income, especially in the poorer segment</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Food policy targets achievement strategy (How?):</a:t>
            </a:r>
            <a:endParaRPr lang="en-US" b="1" dirty="0"/>
          </a:p>
        </p:txBody>
      </p:sp>
      <p:sp>
        <p:nvSpPr>
          <p:cNvPr id="3" name="Content Placeholder 2"/>
          <p:cNvSpPr>
            <a:spLocks noGrp="1"/>
          </p:cNvSpPr>
          <p:nvPr>
            <p:ph idx="1"/>
          </p:nvPr>
        </p:nvSpPr>
        <p:spPr/>
        <p:txBody>
          <a:bodyPr>
            <a:normAutofit fontScale="92500" lnSpcReduction="20000"/>
          </a:bodyPr>
          <a:lstStyle/>
          <a:p>
            <a:r>
              <a:rPr lang="en-US" b="1" dirty="0" smtClean="0"/>
              <a:t>Enhancing care-givers capacity by promoting optimal infant feeding practices and reducing the workload of women to create more time for childcare, through the development of labour saving technologies</a:t>
            </a:r>
          </a:p>
          <a:p>
            <a:pPr>
              <a:buNone/>
            </a:pPr>
            <a:endParaRPr lang="en-US" b="1" dirty="0" smtClean="0"/>
          </a:p>
          <a:p>
            <a:r>
              <a:rPr lang="en-US" b="1" dirty="0" smtClean="0"/>
              <a:t>Institutionalizing general consumer protection measures to safeguard food quality and consumer health</a:t>
            </a:r>
          </a:p>
          <a:p>
            <a:pPr>
              <a:buNone/>
            </a:pPr>
            <a:endParaRPr lang="en-US" b="1" dirty="0" smtClean="0"/>
          </a:p>
          <a:p>
            <a:r>
              <a:rPr lang="en-US" b="1" dirty="0" smtClean="0"/>
              <a:t>Eliminating iodine deficiency disorder through salt iodization programme</a:t>
            </a:r>
            <a:endParaRPr lang="en-US" b="1"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67494"/>
            <a:ext cx="8229600" cy="1399032"/>
          </a:xfrm>
        </p:spPr>
        <p:txBody>
          <a:bodyPr/>
          <a:lstStyle/>
          <a:p>
            <a:r>
              <a:rPr lang="en-US" b="1" dirty="0" smtClean="0"/>
              <a:t>Food fortification strategy</a:t>
            </a:r>
            <a:endParaRPr lang="en-US" b="1" dirty="0"/>
          </a:p>
        </p:txBody>
      </p:sp>
      <p:sp>
        <p:nvSpPr>
          <p:cNvPr id="3" name="Content Placeholder 2"/>
          <p:cNvSpPr>
            <a:spLocks noGrp="1"/>
          </p:cNvSpPr>
          <p:nvPr>
            <p:ph idx="1"/>
          </p:nvPr>
        </p:nvSpPr>
        <p:spPr>
          <a:xfrm>
            <a:off x="457200" y="1752600"/>
            <a:ext cx="8229600" cy="4572000"/>
          </a:xfrm>
        </p:spPr>
        <p:txBody>
          <a:bodyPr>
            <a:normAutofit fontScale="32500" lnSpcReduction="20000"/>
          </a:bodyPr>
          <a:lstStyle/>
          <a:p>
            <a:r>
              <a:rPr lang="en-US" sz="6000" b="1" dirty="0" smtClean="0"/>
              <a:t>In 2002 the government of Nigeria adopted the fortification of staple foods (wheat semolina, wheat flour, maize flour, sugar, vegetable oil) with vitamin-A</a:t>
            </a:r>
          </a:p>
          <a:p>
            <a:pPr>
              <a:buNone/>
            </a:pPr>
            <a:endParaRPr lang="en-US" sz="6000" b="1" dirty="0" smtClean="0"/>
          </a:p>
          <a:p>
            <a:r>
              <a:rPr lang="en-US" sz="6000" b="1" dirty="0" smtClean="0"/>
              <a:t>Standards Organisation of Nigeria (SON) published mandatory standards for vitamin-A fortification in flour, sugar and vegetable oil in 2002</a:t>
            </a:r>
          </a:p>
          <a:p>
            <a:endParaRPr lang="en-US" sz="6000" b="1" dirty="0" smtClean="0"/>
          </a:p>
          <a:p>
            <a:r>
              <a:rPr lang="en-US" sz="6000" b="1" dirty="0" smtClean="0"/>
              <a:t>First of September 2003, all flour mills across Nigeria have commenced the fortification process.</a:t>
            </a:r>
          </a:p>
          <a:p>
            <a:endParaRPr lang="en-US" sz="6000" b="1" dirty="0" smtClean="0"/>
          </a:p>
          <a:p>
            <a:r>
              <a:rPr lang="en-US" sz="6000" b="1" dirty="0" smtClean="0"/>
              <a:t>By 2004, 70% of the sugar, 100% of wheat flour and 55% of vegetable oil sold in the market were fortified with vitamin A </a:t>
            </a:r>
          </a:p>
          <a:p>
            <a:endParaRPr lang="en-US" sz="6000" b="1" dirty="0" smtClean="0"/>
          </a:p>
          <a:p>
            <a:r>
              <a:rPr lang="en-US" sz="6000" b="1" dirty="0" smtClean="0"/>
              <a:t>Nigeria is also fortifying wheat flour with iron</a:t>
            </a:r>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smtClean="0"/>
              <a:t>Fortification premix composition for wheat semolina, wheat flour &amp; maize flour</a:t>
            </a:r>
            <a:endParaRPr lang="en-US" sz="3600" b="1" dirty="0"/>
          </a:p>
        </p:txBody>
      </p:sp>
      <p:graphicFrame>
        <p:nvGraphicFramePr>
          <p:cNvPr id="4" name="Content Placeholder 3"/>
          <p:cNvGraphicFramePr>
            <a:graphicFrameLocks noGrp="1"/>
          </p:cNvGraphicFramePr>
          <p:nvPr>
            <p:ph idx="1"/>
          </p:nvPr>
        </p:nvGraphicFramePr>
        <p:xfrm>
          <a:off x="457200" y="1869440"/>
          <a:ext cx="8229600" cy="466344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en-US" b="1" dirty="0" smtClean="0"/>
                        <a:t>Fortificant</a:t>
                      </a:r>
                      <a:r>
                        <a:rPr lang="en-US" b="1" baseline="0" dirty="0" smtClean="0"/>
                        <a:t> </a:t>
                      </a:r>
                      <a:endParaRPr lang="en-US" b="1" dirty="0"/>
                    </a:p>
                  </a:txBody>
                  <a:tcPr/>
                </a:tc>
                <a:tc>
                  <a:txBody>
                    <a:bodyPr/>
                    <a:lstStyle/>
                    <a:p>
                      <a:r>
                        <a:rPr lang="en-US" b="1" dirty="0" smtClean="0"/>
                        <a:t>Minimum acceptable level g/kg</a:t>
                      </a:r>
                      <a:endParaRPr lang="en-US" b="1" dirty="0"/>
                    </a:p>
                  </a:txBody>
                  <a:tcPr/>
                </a:tc>
              </a:tr>
              <a:tr h="370840">
                <a:tc>
                  <a:txBody>
                    <a:bodyPr/>
                    <a:lstStyle/>
                    <a:p>
                      <a:r>
                        <a:rPr lang="en-US" dirty="0" smtClean="0"/>
                        <a:t>Vitamin A palmitate</a:t>
                      </a:r>
                      <a:r>
                        <a:rPr lang="en-US" baseline="0" dirty="0" smtClean="0"/>
                        <a:t> 250 SN/CWS/CWD</a:t>
                      </a:r>
                      <a:endParaRPr lang="en-US" dirty="0"/>
                    </a:p>
                  </a:txBody>
                  <a:tcPr/>
                </a:tc>
                <a:tc>
                  <a:txBody>
                    <a:bodyPr/>
                    <a:lstStyle/>
                    <a:p>
                      <a:r>
                        <a:rPr lang="en-US" b="1" dirty="0" smtClean="0"/>
                        <a:t>528,000 (132 000 000 IU Vitamin A/kg</a:t>
                      </a:r>
                      <a:endParaRPr lang="en-US" b="1" dirty="0"/>
                    </a:p>
                  </a:txBody>
                  <a:tcPr/>
                </a:tc>
              </a:tr>
              <a:tr h="370840">
                <a:tc>
                  <a:txBody>
                    <a:bodyPr/>
                    <a:lstStyle/>
                    <a:p>
                      <a:r>
                        <a:rPr lang="en-US" dirty="0" smtClean="0"/>
                        <a:t>Iron Electrolytic</a:t>
                      </a:r>
                      <a:endParaRPr lang="en-US" dirty="0"/>
                    </a:p>
                  </a:txBody>
                  <a:tcPr/>
                </a:tc>
                <a:tc>
                  <a:txBody>
                    <a:bodyPr/>
                    <a:lstStyle/>
                    <a:p>
                      <a:r>
                        <a:rPr lang="en-US" b="1" dirty="0" smtClean="0"/>
                        <a:t>116.12</a:t>
                      </a:r>
                      <a:endParaRPr lang="en-US" b="1" dirty="0"/>
                    </a:p>
                  </a:txBody>
                  <a:tcPr/>
                </a:tc>
              </a:tr>
              <a:tr h="370840">
                <a:tc>
                  <a:txBody>
                    <a:bodyPr/>
                    <a:lstStyle/>
                    <a:p>
                      <a:r>
                        <a:rPr lang="en-US" dirty="0" smtClean="0"/>
                        <a:t>Thiamine Mononitrate</a:t>
                      </a:r>
                      <a:endParaRPr lang="en-US" dirty="0"/>
                    </a:p>
                  </a:txBody>
                  <a:tcPr/>
                </a:tc>
                <a:tc>
                  <a:txBody>
                    <a:bodyPr/>
                    <a:lstStyle/>
                    <a:p>
                      <a:r>
                        <a:rPr lang="en-US" b="1" dirty="0" smtClean="0"/>
                        <a:t>031.55</a:t>
                      </a:r>
                      <a:endParaRPr lang="en-US" b="1" dirty="0"/>
                    </a:p>
                  </a:txBody>
                  <a:tcPr/>
                </a:tc>
              </a:tr>
              <a:tr h="370840">
                <a:tc>
                  <a:txBody>
                    <a:bodyPr/>
                    <a:lstStyle/>
                    <a:p>
                      <a:r>
                        <a:rPr lang="en-US" dirty="0" smtClean="0"/>
                        <a:t>Riboflavin </a:t>
                      </a:r>
                      <a:endParaRPr lang="en-US" dirty="0"/>
                    </a:p>
                  </a:txBody>
                  <a:tcPr/>
                </a:tc>
                <a:tc>
                  <a:txBody>
                    <a:bodyPr/>
                    <a:lstStyle/>
                    <a:p>
                      <a:r>
                        <a:rPr lang="en-US" b="1" dirty="0" smtClean="0"/>
                        <a:t>014.80</a:t>
                      </a:r>
                      <a:endParaRPr lang="en-US" b="1" dirty="0"/>
                    </a:p>
                  </a:txBody>
                  <a:tcPr/>
                </a:tc>
              </a:tr>
              <a:tr h="370840">
                <a:tc>
                  <a:txBody>
                    <a:bodyPr/>
                    <a:lstStyle/>
                    <a:p>
                      <a:r>
                        <a:rPr lang="en-US" dirty="0" smtClean="0"/>
                        <a:t>Nicotinamide </a:t>
                      </a:r>
                      <a:endParaRPr lang="en-US" dirty="0"/>
                    </a:p>
                  </a:txBody>
                  <a:tcPr/>
                </a:tc>
                <a:tc>
                  <a:txBody>
                    <a:bodyPr/>
                    <a:lstStyle/>
                    <a:p>
                      <a:r>
                        <a:rPr lang="en-US" b="1" dirty="0" smtClean="0"/>
                        <a:t>198.00</a:t>
                      </a:r>
                      <a:endParaRPr lang="en-US" b="1" dirty="0"/>
                    </a:p>
                  </a:txBody>
                  <a:tcPr/>
                </a:tc>
              </a:tr>
              <a:tr h="370840">
                <a:tc>
                  <a:txBody>
                    <a:bodyPr/>
                    <a:lstStyle/>
                    <a:p>
                      <a:r>
                        <a:rPr lang="en-US" dirty="0" smtClean="0"/>
                        <a:t>Carrier / diluents</a:t>
                      </a:r>
                      <a:endParaRPr lang="en-US" dirty="0"/>
                    </a:p>
                  </a:txBody>
                  <a:tcPr/>
                </a:tc>
                <a:tc>
                  <a:txBody>
                    <a:bodyPr/>
                    <a:lstStyle/>
                    <a:p>
                      <a:r>
                        <a:rPr lang="en-US" b="1" dirty="0" smtClean="0"/>
                        <a:t>061.53</a:t>
                      </a:r>
                      <a:endParaRPr lang="en-US" b="1" dirty="0"/>
                    </a:p>
                  </a:txBody>
                  <a:tcPr/>
                </a:tc>
              </a:tr>
              <a:tr h="370840">
                <a:tc>
                  <a:txBody>
                    <a:bodyPr/>
                    <a:lstStyle/>
                    <a:p>
                      <a:r>
                        <a:rPr lang="en-US" sz="1600" b="1" dirty="0" smtClean="0"/>
                        <a:t>Addition rate: 250g/Metric Tonne Flour</a:t>
                      </a:r>
                    </a:p>
                    <a:p>
                      <a:endParaRPr lang="en-US" sz="1600" b="1" dirty="0" smtClean="0"/>
                    </a:p>
                    <a:p>
                      <a:endParaRPr lang="en-US" sz="1600" b="1" dirty="0" smtClean="0"/>
                    </a:p>
                    <a:p>
                      <a:endParaRPr lang="en-US" sz="1600" b="1" dirty="0" smtClean="0"/>
                    </a:p>
                    <a:p>
                      <a:r>
                        <a:rPr lang="en-US" sz="1600" b="1" dirty="0" smtClean="0"/>
                        <a:t>Source:</a:t>
                      </a:r>
                      <a:r>
                        <a:rPr lang="en-US" sz="1600" b="1" baseline="0" dirty="0" smtClean="0"/>
                        <a:t> </a:t>
                      </a:r>
                      <a:r>
                        <a:rPr lang="en-US" sz="1600" b="0" baseline="0" dirty="0" smtClean="0"/>
                        <a:t>Nigerian Industrial Standard- NIS 475: 2004</a:t>
                      </a:r>
                    </a:p>
                    <a:p>
                      <a:endParaRPr lang="en-US" sz="1600" b="1" baseline="0" dirty="0" smtClean="0"/>
                    </a:p>
                  </a:txBody>
                  <a:tcPr/>
                </a:tc>
                <a:tc>
                  <a:txBody>
                    <a:bodyPr/>
                    <a:lstStyle/>
                    <a:p>
                      <a:r>
                        <a:rPr lang="en-US" b="1" dirty="0" smtClean="0"/>
                        <a:t>Note:</a:t>
                      </a:r>
                      <a:r>
                        <a:rPr lang="en-US" baseline="0" dirty="0" smtClean="0"/>
                        <a:t> the premix for fortification of wheat semolina, wheat flour and maize flour  shall contain not less than </a:t>
                      </a:r>
                      <a:r>
                        <a:rPr lang="en-US" b="1" baseline="0" dirty="0" smtClean="0"/>
                        <a:t>10%</a:t>
                      </a:r>
                      <a:r>
                        <a:rPr lang="en-US" baseline="0" dirty="0" smtClean="0"/>
                        <a:t> overage of vitamin A.</a:t>
                      </a:r>
                      <a:endParaRPr lang="en-US" dirty="0" smtClean="0"/>
                    </a:p>
                    <a:p>
                      <a:endParaRPr lang="en-US" dirty="0" smtClean="0"/>
                    </a:p>
                    <a:p>
                      <a:endParaRPr lang="en-US" dirty="0" smtClean="0"/>
                    </a:p>
                  </a:txBody>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Cost of the current premix</a:t>
            </a:r>
            <a:endParaRPr lang="en-US" b="1" dirty="0"/>
          </a:p>
        </p:txBody>
      </p:sp>
      <p:sp>
        <p:nvSpPr>
          <p:cNvPr id="3" name="Content Placeholder 2"/>
          <p:cNvSpPr>
            <a:spLocks noGrp="1"/>
          </p:cNvSpPr>
          <p:nvPr>
            <p:ph idx="1"/>
          </p:nvPr>
        </p:nvSpPr>
        <p:spPr>
          <a:xfrm>
            <a:off x="457200" y="2667000"/>
            <a:ext cx="8229600" cy="4572000"/>
          </a:xfrm>
        </p:spPr>
        <p:txBody>
          <a:bodyPr/>
          <a:lstStyle/>
          <a:p>
            <a:r>
              <a:rPr lang="en-US" b="1" dirty="0" smtClean="0"/>
              <a:t>Cost per ton                           = $ 6.0</a:t>
            </a:r>
          </a:p>
          <a:p>
            <a:endParaRPr lang="en-US" b="1" dirty="0" smtClean="0"/>
          </a:p>
          <a:p>
            <a:r>
              <a:rPr lang="en-US" b="1" dirty="0" smtClean="0"/>
              <a:t>Cost per bag                         = $ 0.3</a:t>
            </a:r>
            <a:endParaRPr lang="en-US" b="1"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The eye logo for all fortified foods</a:t>
            </a:r>
            <a:endParaRPr lang="en-US" sz="3600" dirty="0"/>
          </a:p>
        </p:txBody>
      </p:sp>
      <p:pic>
        <p:nvPicPr>
          <p:cNvPr id="4" name="Picture 2"/>
          <p:cNvPicPr>
            <a:picLocks noGrp="1" noChangeAspect="1" noChangeArrowheads="1"/>
          </p:cNvPicPr>
          <p:nvPr>
            <p:ph idx="1"/>
          </p:nvPr>
        </p:nvPicPr>
        <p:blipFill>
          <a:blip r:embed="rId2" cstate="print"/>
          <a:srcRect/>
          <a:stretch>
            <a:fillRect/>
          </a:stretch>
        </p:blipFill>
        <p:spPr bwMode="auto">
          <a:xfrm>
            <a:off x="0" y="1143000"/>
            <a:ext cx="9144000" cy="5715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0" y="267494"/>
            <a:ext cx="8229600" cy="1399032"/>
          </a:xfrm>
        </p:spPr>
        <p:txBody>
          <a:bodyPr/>
          <a:lstStyle/>
          <a:p>
            <a:r>
              <a:rPr lang="en-US" b="1" dirty="0" smtClean="0"/>
              <a:t>Modules</a:t>
            </a:r>
            <a:r>
              <a:rPr lang="en-US" dirty="0" smtClean="0"/>
              <a:t> </a:t>
            </a:r>
            <a:endParaRPr lang="en-US" dirty="0"/>
          </a:p>
        </p:txBody>
      </p:sp>
      <p:sp>
        <p:nvSpPr>
          <p:cNvPr id="3" name="Content Placeholder 2"/>
          <p:cNvSpPr>
            <a:spLocks noGrp="1"/>
          </p:cNvSpPr>
          <p:nvPr>
            <p:ph idx="1"/>
          </p:nvPr>
        </p:nvSpPr>
        <p:spPr>
          <a:xfrm>
            <a:off x="457200" y="2209800"/>
            <a:ext cx="8229600" cy="4572000"/>
          </a:xfrm>
        </p:spPr>
        <p:txBody>
          <a:bodyPr/>
          <a:lstStyle/>
          <a:p>
            <a:r>
              <a:rPr lang="en-US" b="1" dirty="0" smtClean="0"/>
              <a:t>Background of fortification in Nigeria (malnutrition and micronutrient deficiencies)</a:t>
            </a:r>
          </a:p>
          <a:p>
            <a:r>
              <a:rPr lang="en-US" b="1" dirty="0" smtClean="0"/>
              <a:t>National response</a:t>
            </a:r>
          </a:p>
          <a:p>
            <a:r>
              <a:rPr lang="en-US" b="1" dirty="0" smtClean="0"/>
              <a:t>Recent developments (review of premix composition)</a:t>
            </a:r>
            <a:endParaRPr lang="en-US" b="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67494"/>
            <a:ext cx="8229600" cy="1399032"/>
          </a:xfrm>
        </p:spPr>
        <p:txBody>
          <a:bodyPr/>
          <a:lstStyle/>
          <a:p>
            <a:r>
              <a:rPr lang="en-US" b="1" dirty="0" smtClean="0"/>
              <a:t>Enforcement </a:t>
            </a:r>
            <a:endParaRPr lang="en-US" b="1" dirty="0"/>
          </a:p>
        </p:txBody>
      </p:sp>
      <p:sp>
        <p:nvSpPr>
          <p:cNvPr id="3" name="Content Placeholder 2"/>
          <p:cNvSpPr>
            <a:spLocks noGrp="1"/>
          </p:cNvSpPr>
          <p:nvPr>
            <p:ph idx="1"/>
          </p:nvPr>
        </p:nvSpPr>
        <p:spPr>
          <a:xfrm>
            <a:off x="457200" y="1676400"/>
            <a:ext cx="8229600" cy="4572000"/>
          </a:xfrm>
        </p:spPr>
        <p:txBody>
          <a:bodyPr>
            <a:normAutofit/>
          </a:bodyPr>
          <a:lstStyle/>
          <a:p>
            <a:pPr>
              <a:buNone/>
            </a:pPr>
            <a:r>
              <a:rPr lang="en-US" b="1" dirty="0" smtClean="0"/>
              <a:t>    Enforcement of quality standards by National Agency for Food Drug Administration and Control (NAFDAC) and Standards Organisation of Nigeria (SON), ensures </a:t>
            </a:r>
          </a:p>
          <a:p>
            <a:r>
              <a:rPr lang="en-US" b="1" dirty="0" smtClean="0"/>
              <a:t> the demand for fortified foods and</a:t>
            </a:r>
          </a:p>
          <a:p>
            <a:r>
              <a:rPr lang="en-US" b="1" dirty="0" smtClean="0"/>
              <a:t> the compliance of producers and importers.</a:t>
            </a:r>
          </a:p>
          <a:p>
            <a:endParaRPr lang="en-US" dirty="0" smtClean="0"/>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2200" y="267494"/>
            <a:ext cx="8229600" cy="1399032"/>
          </a:xfrm>
        </p:spPr>
        <p:txBody>
          <a:bodyPr/>
          <a:lstStyle/>
          <a:p>
            <a:r>
              <a:rPr lang="en-US" b="1" dirty="0" smtClean="0"/>
              <a:t>Module 3</a:t>
            </a:r>
            <a:endParaRPr lang="en-US" b="1" dirty="0"/>
          </a:p>
        </p:txBody>
      </p:sp>
      <p:sp>
        <p:nvSpPr>
          <p:cNvPr id="3" name="Content Placeholder 2"/>
          <p:cNvSpPr>
            <a:spLocks noGrp="1"/>
          </p:cNvSpPr>
          <p:nvPr>
            <p:ph idx="1"/>
          </p:nvPr>
        </p:nvSpPr>
        <p:spPr>
          <a:xfrm>
            <a:off x="457200" y="3124200"/>
            <a:ext cx="8229600" cy="4572000"/>
          </a:xfrm>
        </p:spPr>
        <p:txBody>
          <a:bodyPr/>
          <a:lstStyle/>
          <a:p>
            <a:r>
              <a:rPr lang="en-US" b="1" dirty="0" smtClean="0"/>
              <a:t>Recent developments (review of premix composition)</a:t>
            </a:r>
            <a:endParaRPr lang="en-US" b="1"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82168"/>
            <a:ext cx="8229600" cy="1399032"/>
          </a:xfrm>
        </p:spPr>
        <p:txBody>
          <a:bodyPr/>
          <a:lstStyle/>
          <a:p>
            <a:r>
              <a:rPr lang="en-US" sz="3600" b="1" dirty="0" smtClean="0"/>
              <a:t>Revision of premix composition         (recent developments)</a:t>
            </a:r>
            <a:endParaRPr lang="en-US" sz="3600" b="1" dirty="0"/>
          </a:p>
        </p:txBody>
      </p:sp>
      <p:sp>
        <p:nvSpPr>
          <p:cNvPr id="3" name="Content Placeholder 2"/>
          <p:cNvSpPr>
            <a:spLocks noGrp="1"/>
          </p:cNvSpPr>
          <p:nvPr>
            <p:ph idx="1"/>
          </p:nvPr>
        </p:nvSpPr>
        <p:spPr>
          <a:xfrm>
            <a:off x="457200" y="2971800"/>
            <a:ext cx="8229600" cy="4572000"/>
          </a:xfrm>
        </p:spPr>
        <p:txBody>
          <a:bodyPr/>
          <a:lstStyle/>
          <a:p>
            <a:r>
              <a:rPr lang="en-US" b="1" dirty="0" smtClean="0"/>
              <a:t>The incorporation of folic acid and Zinc has been an issue over the years in Nigeria due to their importance to health </a:t>
            </a:r>
          </a:p>
          <a:p>
            <a:pPr>
              <a:buNone/>
            </a:pPr>
            <a:r>
              <a:rPr lang="en-US" dirty="0" smtClean="0"/>
              <a:t>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Revision of premix composition</a:t>
            </a:r>
            <a:endParaRPr lang="en-US" sz="3600" dirty="0"/>
          </a:p>
        </p:txBody>
      </p:sp>
      <p:sp>
        <p:nvSpPr>
          <p:cNvPr id="3" name="Content Placeholder 2"/>
          <p:cNvSpPr>
            <a:spLocks noGrp="1"/>
          </p:cNvSpPr>
          <p:nvPr>
            <p:ph idx="1"/>
          </p:nvPr>
        </p:nvSpPr>
        <p:spPr/>
        <p:txBody>
          <a:bodyPr>
            <a:normAutofit lnSpcReduction="10000"/>
          </a:bodyPr>
          <a:lstStyle/>
          <a:p>
            <a:r>
              <a:rPr lang="en-US" b="1" dirty="0" smtClean="0"/>
              <a:t>NIS 475: 2004 standard was recently revised to improve the nutritional value of wheat semolina and wheat flour</a:t>
            </a:r>
          </a:p>
          <a:p>
            <a:pPr>
              <a:buNone/>
            </a:pPr>
            <a:endParaRPr lang="en-US" b="1" dirty="0" smtClean="0"/>
          </a:p>
          <a:p>
            <a:r>
              <a:rPr lang="en-US" b="1" dirty="0" smtClean="0"/>
              <a:t>The revision will provide stakeholders with the necessary information to ensure fortified foods are manufactured to specified Nigerian Industrial Standards in order to control vitamin-A, folic acid and zinc deficiencies in Nigeria</a:t>
            </a:r>
            <a:endParaRPr lang="en-US" b="1"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Revision of premix composition</a:t>
            </a:r>
            <a:endParaRPr lang="en-US" sz="3600" dirty="0"/>
          </a:p>
        </p:txBody>
      </p:sp>
      <p:sp>
        <p:nvSpPr>
          <p:cNvPr id="3" name="Content Placeholder 2"/>
          <p:cNvSpPr>
            <a:spLocks noGrp="1"/>
          </p:cNvSpPr>
          <p:nvPr>
            <p:ph idx="1"/>
          </p:nvPr>
        </p:nvSpPr>
        <p:spPr/>
        <p:txBody>
          <a:bodyPr>
            <a:normAutofit fontScale="77500" lnSpcReduction="20000"/>
          </a:bodyPr>
          <a:lstStyle/>
          <a:p>
            <a:r>
              <a:rPr lang="en-US" b="1" dirty="0" smtClean="0"/>
              <a:t>In reviewing the NIS 475: 2004 standard, references were made to inputs from manufacturers, suppliers, International Vitamin A Consultative Group (IVACG), Micronutrients forum, International Life Sciences Institute (ILSI), Nutrition Society of Nigeria, Vitamin Information Centre, Food Safety Unit programme of Food and Nutrition of World Health Organization (WHO), DSM Nutritional products (ROCHE), Codex Alimentarius Commission, Fortification Basics and South African Bureau of Standards. </a:t>
            </a:r>
          </a:p>
          <a:p>
            <a:pPr>
              <a:buNone/>
            </a:pPr>
            <a:endParaRPr lang="en-US" b="1" dirty="0" smtClean="0"/>
          </a:p>
          <a:p>
            <a:r>
              <a:rPr lang="en-US" b="1" dirty="0" smtClean="0"/>
              <a:t>Below is the revised standard awaiting approval by the SON governing council. </a:t>
            </a:r>
            <a:endParaRPr lang="en-US" b="1"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399032"/>
          </a:xfrm>
        </p:spPr>
        <p:txBody>
          <a:bodyPr>
            <a:normAutofit/>
          </a:bodyPr>
          <a:lstStyle/>
          <a:p>
            <a:r>
              <a:rPr lang="en-US" sz="3200" dirty="0" smtClean="0"/>
              <a:t>Revised standard for fortificant premix</a:t>
            </a:r>
            <a:r>
              <a:rPr lang="en-US" sz="2400" dirty="0" smtClean="0"/>
              <a:t> </a:t>
            </a:r>
            <a:endParaRPr lang="en-US" sz="2400" dirty="0"/>
          </a:p>
        </p:txBody>
      </p:sp>
      <p:graphicFrame>
        <p:nvGraphicFramePr>
          <p:cNvPr id="4" name="Content Placeholder 3"/>
          <p:cNvGraphicFramePr>
            <a:graphicFrameLocks noGrp="1"/>
          </p:cNvGraphicFramePr>
          <p:nvPr>
            <p:ph idx="1"/>
          </p:nvPr>
        </p:nvGraphicFramePr>
        <p:xfrm>
          <a:off x="381000" y="990600"/>
          <a:ext cx="8229600" cy="5562598"/>
        </p:xfrm>
        <a:graphic>
          <a:graphicData uri="http://schemas.openxmlformats.org/drawingml/2006/table">
            <a:tbl>
              <a:tblPr firstRow="1" bandRow="1">
                <a:tableStyleId>{5C22544A-7EE6-4342-B048-85BDC9FD1C3A}</a:tableStyleId>
              </a:tblPr>
              <a:tblGrid>
                <a:gridCol w="4038600"/>
                <a:gridCol w="4191000"/>
              </a:tblGrid>
              <a:tr h="372883">
                <a:tc>
                  <a:txBody>
                    <a:bodyPr/>
                    <a:lstStyle/>
                    <a:p>
                      <a:r>
                        <a:rPr lang="en-US" dirty="0" smtClean="0"/>
                        <a:t>Fortficant </a:t>
                      </a:r>
                      <a:endParaRPr lang="en-US" dirty="0"/>
                    </a:p>
                  </a:txBody>
                  <a:tcPr/>
                </a:tc>
                <a:tc>
                  <a:txBody>
                    <a:bodyPr/>
                    <a:lstStyle/>
                    <a:p>
                      <a:r>
                        <a:rPr lang="en-US" dirty="0" smtClean="0"/>
                        <a:t>Minimum acceptable level g/kg</a:t>
                      </a:r>
                      <a:endParaRPr lang="en-US" dirty="0"/>
                    </a:p>
                  </a:txBody>
                  <a:tcPr/>
                </a:tc>
              </a:tr>
              <a:tr h="643607">
                <a:tc>
                  <a:txBody>
                    <a:bodyPr/>
                    <a:lstStyle/>
                    <a:p>
                      <a:r>
                        <a:rPr lang="en-US" dirty="0" smtClean="0"/>
                        <a:t>Vitamin A palmitate 250 SN/CWS/CWD</a:t>
                      </a:r>
                      <a:endParaRPr lang="en-US" dirty="0"/>
                    </a:p>
                  </a:txBody>
                  <a:tcPr/>
                </a:tc>
                <a:tc>
                  <a:txBody>
                    <a:bodyPr/>
                    <a:lstStyle/>
                    <a:p>
                      <a:r>
                        <a:rPr lang="en-US" b="1" dirty="0" smtClean="0"/>
                        <a:t>528,000 (132 000 000 IU</a:t>
                      </a:r>
                      <a:r>
                        <a:rPr lang="en-US" b="1" baseline="0" dirty="0" smtClean="0"/>
                        <a:t> Vitamin A/kg</a:t>
                      </a:r>
                      <a:endParaRPr lang="en-US" b="1" dirty="0"/>
                    </a:p>
                  </a:txBody>
                  <a:tcPr/>
                </a:tc>
              </a:tr>
              <a:tr h="372883">
                <a:tc>
                  <a:txBody>
                    <a:bodyPr/>
                    <a:lstStyle/>
                    <a:p>
                      <a:r>
                        <a:rPr lang="en-US" dirty="0" smtClean="0"/>
                        <a:t>Iron Electrolytic</a:t>
                      </a:r>
                      <a:endParaRPr lang="en-US" dirty="0"/>
                    </a:p>
                  </a:txBody>
                  <a:tcPr/>
                </a:tc>
                <a:tc>
                  <a:txBody>
                    <a:bodyPr/>
                    <a:lstStyle/>
                    <a:p>
                      <a:r>
                        <a:rPr lang="en-US" b="1" dirty="0" smtClean="0"/>
                        <a:t>116.12</a:t>
                      </a:r>
                      <a:endParaRPr lang="en-US" b="1" dirty="0"/>
                    </a:p>
                  </a:txBody>
                  <a:tcPr/>
                </a:tc>
              </a:tr>
              <a:tr h="372883">
                <a:tc>
                  <a:txBody>
                    <a:bodyPr/>
                    <a:lstStyle/>
                    <a:p>
                      <a:r>
                        <a:rPr lang="en-US" dirty="0" smtClean="0"/>
                        <a:t>Thiamine Mononitrate</a:t>
                      </a:r>
                      <a:endParaRPr lang="en-US" dirty="0"/>
                    </a:p>
                  </a:txBody>
                  <a:tcPr/>
                </a:tc>
                <a:tc>
                  <a:txBody>
                    <a:bodyPr/>
                    <a:lstStyle/>
                    <a:p>
                      <a:r>
                        <a:rPr lang="en-US" b="1" dirty="0" smtClean="0"/>
                        <a:t>031.55</a:t>
                      </a:r>
                      <a:endParaRPr lang="en-US" b="1" dirty="0"/>
                    </a:p>
                  </a:txBody>
                  <a:tcPr/>
                </a:tc>
              </a:tr>
              <a:tr h="372883">
                <a:tc>
                  <a:txBody>
                    <a:bodyPr/>
                    <a:lstStyle/>
                    <a:p>
                      <a:r>
                        <a:rPr lang="en-US" dirty="0" smtClean="0"/>
                        <a:t>Riboflavin </a:t>
                      </a:r>
                      <a:endParaRPr lang="en-US" dirty="0"/>
                    </a:p>
                  </a:txBody>
                  <a:tcPr/>
                </a:tc>
                <a:tc>
                  <a:txBody>
                    <a:bodyPr/>
                    <a:lstStyle/>
                    <a:p>
                      <a:r>
                        <a:rPr lang="en-US" b="1" dirty="0" smtClean="0"/>
                        <a:t>014.80</a:t>
                      </a:r>
                      <a:endParaRPr lang="en-US" b="1" dirty="0"/>
                    </a:p>
                  </a:txBody>
                  <a:tcPr/>
                </a:tc>
              </a:tr>
              <a:tr h="372883">
                <a:tc>
                  <a:txBody>
                    <a:bodyPr/>
                    <a:lstStyle/>
                    <a:p>
                      <a:r>
                        <a:rPr lang="en-US" dirty="0" smtClean="0"/>
                        <a:t>Nicotinamide </a:t>
                      </a:r>
                      <a:endParaRPr lang="en-US" dirty="0"/>
                    </a:p>
                  </a:txBody>
                  <a:tcPr/>
                </a:tc>
                <a:tc>
                  <a:txBody>
                    <a:bodyPr/>
                    <a:lstStyle/>
                    <a:p>
                      <a:r>
                        <a:rPr lang="en-US" b="1" dirty="0" smtClean="0"/>
                        <a:t>198.00</a:t>
                      </a:r>
                      <a:endParaRPr lang="en-US" b="1" dirty="0"/>
                    </a:p>
                  </a:txBody>
                  <a:tcPr/>
                </a:tc>
              </a:tr>
              <a:tr h="372883">
                <a:tc>
                  <a:txBody>
                    <a:bodyPr/>
                    <a:lstStyle/>
                    <a:p>
                      <a:r>
                        <a:rPr lang="en-US" dirty="0" smtClean="0"/>
                        <a:t>Carrier / diluents</a:t>
                      </a:r>
                      <a:endParaRPr lang="en-US" dirty="0"/>
                    </a:p>
                  </a:txBody>
                  <a:tcPr/>
                </a:tc>
                <a:tc>
                  <a:txBody>
                    <a:bodyPr/>
                    <a:lstStyle/>
                    <a:p>
                      <a:r>
                        <a:rPr lang="en-US" b="1" dirty="0" smtClean="0"/>
                        <a:t>061.53</a:t>
                      </a:r>
                      <a:endParaRPr lang="en-US" b="1" dirty="0"/>
                    </a:p>
                  </a:txBody>
                  <a:tcPr/>
                </a:tc>
              </a:tr>
              <a:tr h="372883">
                <a:tc>
                  <a:txBody>
                    <a:bodyPr/>
                    <a:lstStyle/>
                    <a:p>
                      <a:endParaRPr lang="en-US" dirty="0"/>
                    </a:p>
                  </a:txBody>
                  <a:tcPr/>
                </a:tc>
                <a:tc>
                  <a:txBody>
                    <a:bodyPr/>
                    <a:lstStyle/>
                    <a:p>
                      <a:endParaRPr lang="en-US" dirty="0"/>
                    </a:p>
                  </a:txBody>
                  <a:tcPr/>
                </a:tc>
              </a:tr>
              <a:tr h="372883">
                <a:tc>
                  <a:txBody>
                    <a:bodyPr/>
                    <a:lstStyle/>
                    <a:p>
                      <a:r>
                        <a:rPr lang="en-US" dirty="0" smtClean="0"/>
                        <a:t>Folic acid</a:t>
                      </a:r>
                      <a:endParaRPr lang="en-US" dirty="0"/>
                    </a:p>
                  </a:txBody>
                  <a:tcPr/>
                </a:tc>
                <a:tc>
                  <a:txBody>
                    <a:bodyPr/>
                    <a:lstStyle/>
                    <a:p>
                      <a:r>
                        <a:rPr lang="en-US" b="1" dirty="0" smtClean="0"/>
                        <a:t>006.0 mg/kg</a:t>
                      </a:r>
                      <a:endParaRPr lang="en-US" b="1" dirty="0"/>
                    </a:p>
                  </a:txBody>
                  <a:tcPr/>
                </a:tc>
              </a:tr>
              <a:tr h="372883">
                <a:tc>
                  <a:txBody>
                    <a:bodyPr/>
                    <a:lstStyle/>
                    <a:p>
                      <a:r>
                        <a:rPr lang="en-US" dirty="0" smtClean="0"/>
                        <a:t>Zinc  (zinc oxide)</a:t>
                      </a:r>
                      <a:endParaRPr lang="en-US" dirty="0"/>
                    </a:p>
                  </a:txBody>
                  <a:tcPr/>
                </a:tc>
                <a:tc>
                  <a:txBody>
                    <a:bodyPr/>
                    <a:lstStyle/>
                    <a:p>
                      <a:r>
                        <a:rPr lang="en-US" b="1" dirty="0" smtClean="0"/>
                        <a:t>080 mg/kg</a:t>
                      </a:r>
                      <a:endParaRPr lang="en-US" b="1" dirty="0"/>
                    </a:p>
                  </a:txBody>
                  <a:tcPr/>
                </a:tc>
              </a:tr>
              <a:tr h="1563044">
                <a:tc>
                  <a:txBody>
                    <a:bodyPr/>
                    <a:lstStyle/>
                    <a:p>
                      <a:r>
                        <a:rPr lang="en-US" sz="1600" b="1" dirty="0" smtClean="0"/>
                        <a:t>Addition rate: 250g/Metric Tonne Flour</a:t>
                      </a:r>
                    </a:p>
                    <a:p>
                      <a:endParaRPr lang="en-US" sz="1600" b="1" dirty="0" smtClean="0"/>
                    </a:p>
                    <a:p>
                      <a:r>
                        <a:rPr lang="en-US" sz="1600" b="1" dirty="0" smtClean="0"/>
                        <a:t>Source:</a:t>
                      </a:r>
                      <a:r>
                        <a:rPr lang="en-US" sz="1600" b="1" baseline="0" dirty="0" smtClean="0"/>
                        <a:t> </a:t>
                      </a:r>
                      <a:r>
                        <a:rPr lang="en-US" sz="1600" b="0" baseline="0" dirty="0" smtClean="0"/>
                        <a:t>Nigerian Industrial Standard- NIS 475: 2010</a:t>
                      </a:r>
                    </a:p>
                  </a:txBody>
                  <a:tcPr/>
                </a:tc>
                <a:tc>
                  <a:txBody>
                    <a:bodyPr/>
                    <a:lstStyle/>
                    <a:p>
                      <a:r>
                        <a:rPr lang="en-US" b="1" dirty="0" smtClean="0"/>
                        <a:t>Note:</a:t>
                      </a:r>
                      <a:r>
                        <a:rPr lang="en-US" baseline="0" dirty="0" smtClean="0"/>
                        <a:t> </a:t>
                      </a:r>
                      <a:r>
                        <a:rPr lang="en-US" sz="1400" baseline="0" dirty="0" smtClean="0"/>
                        <a:t>the premix for fortification of wheat semolina, wheat flour and maize flour  shall contain not less than </a:t>
                      </a:r>
                      <a:r>
                        <a:rPr lang="en-US" sz="1400" b="1" baseline="0" dirty="0" smtClean="0"/>
                        <a:t>10%</a:t>
                      </a:r>
                      <a:r>
                        <a:rPr lang="en-US" sz="1400" baseline="0" dirty="0" smtClean="0"/>
                        <a:t> overage of vitamin A.</a:t>
                      </a:r>
                      <a:endParaRPr lang="en-US" sz="1400" dirty="0" smtClean="0"/>
                    </a:p>
                    <a:p>
                      <a:endParaRPr lang="en-US" dirty="0" smtClean="0"/>
                    </a:p>
                  </a:txBody>
                  <a:tcPr/>
                </a:tc>
              </a:tr>
            </a:tbl>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Cost of the revised premix</a:t>
            </a:r>
            <a:endParaRPr lang="en-US" b="1" dirty="0"/>
          </a:p>
        </p:txBody>
      </p:sp>
      <p:sp>
        <p:nvSpPr>
          <p:cNvPr id="3" name="Content Placeholder 2"/>
          <p:cNvSpPr>
            <a:spLocks noGrp="1"/>
          </p:cNvSpPr>
          <p:nvPr>
            <p:ph idx="1"/>
          </p:nvPr>
        </p:nvSpPr>
        <p:spPr>
          <a:xfrm>
            <a:off x="457200" y="2667000"/>
            <a:ext cx="8229600" cy="4572000"/>
          </a:xfrm>
        </p:spPr>
        <p:txBody>
          <a:bodyPr/>
          <a:lstStyle/>
          <a:p>
            <a:r>
              <a:rPr lang="en-US" b="1" dirty="0" smtClean="0"/>
              <a:t>Cost per ton                                 = $ 6.0 +</a:t>
            </a:r>
          </a:p>
          <a:p>
            <a:endParaRPr lang="en-US" b="1" dirty="0" smtClean="0"/>
          </a:p>
          <a:p>
            <a:r>
              <a:rPr lang="en-US" b="1" dirty="0" smtClean="0"/>
              <a:t>Cost per bag                               = $ 0.3 +</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Revised standard for fortificant premix</a:t>
            </a:r>
            <a:endParaRPr lang="en-US" sz="3200" b="1" dirty="0"/>
          </a:p>
        </p:txBody>
      </p:sp>
      <p:sp>
        <p:nvSpPr>
          <p:cNvPr id="3" name="Content Placeholder 2"/>
          <p:cNvSpPr>
            <a:spLocks noGrp="1"/>
          </p:cNvSpPr>
          <p:nvPr>
            <p:ph idx="1"/>
          </p:nvPr>
        </p:nvSpPr>
        <p:spPr/>
        <p:txBody>
          <a:bodyPr>
            <a:normAutofit fontScale="92500" lnSpcReduction="20000"/>
          </a:bodyPr>
          <a:lstStyle/>
          <a:p>
            <a:r>
              <a:rPr lang="en-US" b="1" dirty="0" smtClean="0"/>
              <a:t>EDTA (ethylenediaminetetraacetic acid) was considered as a replacement for electrolytic iron in the premix due to its bioavailability however, its effect on the cost of premix (as it is costlier than electrolytic iron), counted against its acceptance.</a:t>
            </a:r>
          </a:p>
          <a:p>
            <a:pPr>
              <a:buNone/>
            </a:pPr>
            <a:endParaRPr lang="en-US" b="1" dirty="0" smtClean="0"/>
          </a:p>
          <a:p>
            <a:r>
              <a:rPr lang="en-US" b="1" dirty="0" smtClean="0"/>
              <a:t>In order to encourage compliance, electrolytic iron was maintained in the premix, since it is still the case in so many other countries. </a:t>
            </a:r>
            <a:endParaRPr lang="en-US" b="1"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267494"/>
            <a:ext cx="8229600" cy="1399032"/>
          </a:xfrm>
        </p:spPr>
        <p:txBody>
          <a:bodyPr/>
          <a:lstStyle/>
          <a:p>
            <a:r>
              <a:rPr lang="en-US" dirty="0" smtClean="0"/>
              <a:t>Revised standard</a:t>
            </a:r>
            <a:endParaRPr lang="en-US" dirty="0"/>
          </a:p>
        </p:txBody>
      </p:sp>
      <p:sp>
        <p:nvSpPr>
          <p:cNvPr id="3" name="Content Placeholder 2"/>
          <p:cNvSpPr>
            <a:spLocks noGrp="1"/>
          </p:cNvSpPr>
          <p:nvPr>
            <p:ph idx="1"/>
          </p:nvPr>
        </p:nvSpPr>
        <p:spPr>
          <a:xfrm>
            <a:off x="457200" y="2590800"/>
            <a:ext cx="8229600" cy="4572000"/>
          </a:xfrm>
        </p:spPr>
        <p:txBody>
          <a:bodyPr/>
          <a:lstStyle/>
          <a:p>
            <a:r>
              <a:rPr lang="en-US" b="1" dirty="0" smtClean="0"/>
              <a:t>The revised standard [inclusion of folic acid and zinc]only applies to wheat semolina, wheat flour and maize flour.</a:t>
            </a:r>
            <a:endParaRPr lang="en-US" b="1"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267494"/>
            <a:ext cx="8229600" cy="1399032"/>
          </a:xfrm>
        </p:spPr>
        <p:txBody>
          <a:bodyPr/>
          <a:lstStyle/>
          <a:p>
            <a:r>
              <a:rPr lang="en-US" dirty="0" smtClean="0"/>
              <a:t>Enforcement</a:t>
            </a:r>
            <a:endParaRPr lang="en-US" dirty="0"/>
          </a:p>
        </p:txBody>
      </p:sp>
      <p:sp>
        <p:nvSpPr>
          <p:cNvPr id="3" name="Content Placeholder 2"/>
          <p:cNvSpPr>
            <a:spLocks noGrp="1"/>
          </p:cNvSpPr>
          <p:nvPr>
            <p:ph idx="1"/>
          </p:nvPr>
        </p:nvSpPr>
        <p:spPr>
          <a:xfrm>
            <a:off x="457200" y="1676400"/>
            <a:ext cx="8229600" cy="4572000"/>
          </a:xfrm>
        </p:spPr>
        <p:txBody>
          <a:bodyPr/>
          <a:lstStyle/>
          <a:p>
            <a:r>
              <a:rPr lang="en-US" b="1" dirty="0" smtClean="0"/>
              <a:t>The revised standard has to be approved  by the technical committee.</a:t>
            </a:r>
          </a:p>
          <a:p>
            <a:endParaRPr lang="en-US" b="1" dirty="0" smtClean="0"/>
          </a:p>
          <a:p>
            <a:r>
              <a:rPr lang="en-US" b="1" dirty="0" smtClean="0"/>
              <a:t>It will then be endorsed to the standard council for the final approval and adoption.</a:t>
            </a:r>
          </a:p>
          <a:p>
            <a:endParaRPr lang="en-US" b="1" dirty="0" smtClean="0"/>
          </a:p>
          <a:p>
            <a:r>
              <a:rPr lang="en-US" b="1" dirty="0" smtClean="0"/>
              <a:t>Implementation by Flour Millers will follow.</a:t>
            </a:r>
            <a:endParaRPr lang="en-US"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267494"/>
            <a:ext cx="8229600" cy="1399032"/>
          </a:xfrm>
        </p:spPr>
        <p:txBody>
          <a:bodyPr/>
          <a:lstStyle/>
          <a:p>
            <a:r>
              <a:rPr lang="en-US" b="1" dirty="0" smtClean="0"/>
              <a:t>Module 1     </a:t>
            </a:r>
            <a:endParaRPr lang="en-US" b="1" dirty="0"/>
          </a:p>
        </p:txBody>
      </p:sp>
      <p:sp>
        <p:nvSpPr>
          <p:cNvPr id="3" name="Content Placeholder 2"/>
          <p:cNvSpPr>
            <a:spLocks noGrp="1"/>
          </p:cNvSpPr>
          <p:nvPr>
            <p:ph idx="1"/>
          </p:nvPr>
        </p:nvSpPr>
        <p:spPr>
          <a:xfrm>
            <a:off x="457200" y="2743200"/>
            <a:ext cx="8229600" cy="4572000"/>
          </a:xfrm>
        </p:spPr>
        <p:txBody>
          <a:bodyPr/>
          <a:lstStyle/>
          <a:p>
            <a:r>
              <a:rPr lang="en-US" b="1" dirty="0" smtClean="0"/>
              <a:t>Background of fortification in Nigeria (malnutrition and micronutrient deficiencies)</a:t>
            </a:r>
            <a:endParaRPr lang="en-US" b="1"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267494"/>
            <a:ext cx="8229600" cy="1399032"/>
          </a:xfrm>
        </p:spPr>
        <p:txBody>
          <a:bodyPr/>
          <a:lstStyle/>
          <a:p>
            <a:r>
              <a:rPr lang="en-US" dirty="0" smtClean="0"/>
              <a:t>Conclusion  </a:t>
            </a:r>
            <a:endParaRPr lang="en-US" dirty="0"/>
          </a:p>
        </p:txBody>
      </p:sp>
      <p:sp>
        <p:nvSpPr>
          <p:cNvPr id="3" name="Content Placeholder 2"/>
          <p:cNvSpPr>
            <a:spLocks noGrp="1"/>
          </p:cNvSpPr>
          <p:nvPr>
            <p:ph idx="1"/>
          </p:nvPr>
        </p:nvSpPr>
        <p:spPr>
          <a:xfrm>
            <a:off x="457200" y="1752600"/>
            <a:ext cx="8229600" cy="4572000"/>
          </a:xfrm>
        </p:spPr>
        <p:txBody>
          <a:bodyPr>
            <a:normAutofit lnSpcReduction="10000"/>
          </a:bodyPr>
          <a:lstStyle/>
          <a:p>
            <a:r>
              <a:rPr lang="en-US" b="1" dirty="0" smtClean="0"/>
              <a:t>Rare is the opportunity to implement a sustainable, inexpensive, and effective intervention to prevent major human diseases. Folic Acid Fortification of flour is one of those rare opportunities. The available evidence argues that Governments that do not ensure that flour is fortified with sufficient folic acid are committing public health malpractice.</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a:xfrm>
            <a:off x="457200" y="2362200"/>
            <a:ext cx="8229600" cy="4572000"/>
          </a:xfrm>
        </p:spPr>
        <p:txBody>
          <a:bodyPr/>
          <a:lstStyle/>
          <a:p>
            <a:pPr>
              <a:buNone/>
            </a:pPr>
            <a:r>
              <a:rPr lang="en-US" b="1" dirty="0" smtClean="0">
                <a:solidFill>
                  <a:schemeClr val="accent1">
                    <a:lumMod val="75000"/>
                  </a:schemeClr>
                </a:solidFill>
              </a:rPr>
              <a:t>                THANK YOU FOR YOUR  </a:t>
            </a:r>
          </a:p>
          <a:p>
            <a:pPr>
              <a:buNone/>
            </a:pPr>
            <a:endParaRPr lang="en-US" b="1" dirty="0" smtClean="0">
              <a:solidFill>
                <a:schemeClr val="accent1">
                  <a:lumMod val="75000"/>
                </a:schemeClr>
              </a:solidFill>
            </a:endParaRPr>
          </a:p>
          <a:p>
            <a:pPr>
              <a:buNone/>
            </a:pPr>
            <a:r>
              <a:rPr lang="en-US" b="1" dirty="0" smtClean="0">
                <a:solidFill>
                  <a:schemeClr val="accent1">
                    <a:lumMod val="75000"/>
                  </a:schemeClr>
                </a:solidFill>
              </a:rPr>
              <a:t>         KIND PATIENCE AND ATTENTION</a:t>
            </a:r>
            <a:endParaRPr lang="en-US" b="1" dirty="0">
              <a:solidFill>
                <a:schemeClr val="accent1">
                  <a:lumMod val="75000"/>
                </a:schemeClr>
              </a:solidFill>
            </a:endParaRPr>
          </a:p>
        </p:txBody>
      </p:sp>
      <p:sp>
        <p:nvSpPr>
          <p:cNvPr id="4" name="TextBox 3"/>
          <p:cNvSpPr txBox="1"/>
          <p:nvPr/>
        </p:nvSpPr>
        <p:spPr>
          <a:xfrm>
            <a:off x="4800600" y="6248400"/>
            <a:ext cx="3740126" cy="369332"/>
          </a:xfrm>
          <a:prstGeom prst="rect">
            <a:avLst/>
          </a:prstGeom>
          <a:noFill/>
        </p:spPr>
        <p:txBody>
          <a:bodyPr wrap="none" rtlCol="0">
            <a:spAutoFit/>
          </a:bodyPr>
          <a:lstStyle/>
          <a:p>
            <a:r>
              <a:rPr lang="en-US" dirty="0" smtClean="0">
                <a:hlinkClick r:id="rId2"/>
              </a:rPr>
              <a:t>Return to Meeting Presentations</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67494"/>
            <a:ext cx="8229600" cy="1399032"/>
          </a:xfrm>
        </p:spPr>
        <p:txBody>
          <a:bodyPr/>
          <a:lstStyle/>
          <a:p>
            <a:r>
              <a:rPr lang="en-US" b="1" dirty="0" smtClean="0"/>
              <a:t>Food fortification</a:t>
            </a:r>
            <a:endParaRPr lang="en-US" b="1" dirty="0"/>
          </a:p>
        </p:txBody>
      </p:sp>
      <p:sp>
        <p:nvSpPr>
          <p:cNvPr id="3" name="Content Placeholder 2"/>
          <p:cNvSpPr>
            <a:spLocks noGrp="1"/>
          </p:cNvSpPr>
          <p:nvPr>
            <p:ph idx="1"/>
          </p:nvPr>
        </p:nvSpPr>
        <p:spPr>
          <a:xfrm>
            <a:off x="457200" y="1828800"/>
            <a:ext cx="8229600" cy="4572000"/>
          </a:xfrm>
        </p:spPr>
        <p:txBody>
          <a:bodyPr>
            <a:normAutofit fontScale="70000" lnSpcReduction="20000"/>
          </a:bodyPr>
          <a:lstStyle/>
          <a:p>
            <a:r>
              <a:rPr lang="en-US" b="1" dirty="0" smtClean="0"/>
              <a:t>Food fortification has been practiced worldwide for nearly 80 years and has proved to be one of the most cost-effective ways of improving the health of a nation. It is also a very efficient way of using public resources to promote health for all.</a:t>
            </a:r>
          </a:p>
          <a:p>
            <a:pPr>
              <a:buNone/>
            </a:pPr>
            <a:endParaRPr lang="en-US" b="1" dirty="0" smtClean="0"/>
          </a:p>
          <a:p>
            <a:r>
              <a:rPr lang="en-US" b="1" dirty="0" smtClean="0"/>
              <a:t>Food fortification is simply the addition of specific micronutrients (vitamins and minerals) to specific foods. The type and amount of micronutrients are determined by the nutritional status, and therefore nutritional needs, of the population while the food/s to be fortified depend on the eating habits of the population. The food/s to be fortified are generally called the "food vehicle". Both the micronutrients added and food vehicles selected must have a sound scientific basis if the population is truly to benefit them.</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104106"/>
          </a:xfrm>
        </p:spPr>
        <p:txBody>
          <a:bodyPr/>
          <a:lstStyle/>
          <a:p>
            <a:r>
              <a:rPr lang="en-US" b="1" dirty="0" smtClean="0">
                <a:solidFill>
                  <a:srgbClr val="FF0000"/>
                </a:solidFill>
              </a:rPr>
              <a:t>Enjoying a fortified food</a:t>
            </a:r>
            <a:endParaRPr lang="en-US" b="1" dirty="0">
              <a:solidFill>
                <a:srgbClr val="FF0000"/>
              </a:solidFill>
            </a:endParaRPr>
          </a:p>
        </p:txBody>
      </p:sp>
      <p:pic>
        <p:nvPicPr>
          <p:cNvPr id="1026" name="Picture 2"/>
          <p:cNvPicPr>
            <a:picLocks noGrp="1" noChangeAspect="1" noChangeArrowheads="1"/>
          </p:cNvPicPr>
          <p:nvPr>
            <p:ph idx="1"/>
          </p:nvPr>
        </p:nvPicPr>
        <p:blipFill>
          <a:blip r:embed="rId2" cstate="print"/>
          <a:srcRect/>
          <a:stretch>
            <a:fillRect/>
          </a:stretch>
        </p:blipFill>
        <p:spPr bwMode="auto">
          <a:xfrm>
            <a:off x="0" y="1143000"/>
            <a:ext cx="9144000" cy="5715000"/>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Fortification Background in Nigeria</a:t>
            </a:r>
            <a:r>
              <a:rPr lang="en-US" dirty="0" smtClean="0"/>
              <a:t> </a:t>
            </a:r>
            <a:endParaRPr lang="en-US" dirty="0"/>
          </a:p>
        </p:txBody>
      </p:sp>
      <p:sp>
        <p:nvSpPr>
          <p:cNvPr id="3" name="Content Placeholder 2"/>
          <p:cNvSpPr>
            <a:spLocks noGrp="1"/>
          </p:cNvSpPr>
          <p:nvPr>
            <p:ph idx="1"/>
          </p:nvPr>
        </p:nvSpPr>
        <p:spPr/>
        <p:txBody>
          <a:bodyPr>
            <a:normAutofit fontScale="70000" lnSpcReduction="20000"/>
          </a:bodyPr>
          <a:lstStyle/>
          <a:p>
            <a:r>
              <a:rPr lang="en-US" b="1" dirty="0" smtClean="0"/>
              <a:t>Decades of protracted military rule deepened poverty and created undernourishment among children</a:t>
            </a:r>
          </a:p>
          <a:p>
            <a:endParaRPr lang="en-US" b="1" dirty="0" smtClean="0"/>
          </a:p>
          <a:p>
            <a:r>
              <a:rPr lang="en-US" b="1" dirty="0" smtClean="0"/>
              <a:t>National Demographic and Health Survey (NDHS) of 2003 revealed that 29% of Nigerian children under five years are underweight</a:t>
            </a:r>
          </a:p>
          <a:p>
            <a:endParaRPr lang="en-US" b="1" dirty="0" smtClean="0"/>
          </a:p>
          <a:p>
            <a:r>
              <a:rPr lang="en-US" b="1" dirty="0" smtClean="0"/>
              <a:t>In 2006 Nigeria was among the ten countries in the world with the largest number of underweight children, with an estimated 6million children under five years who are underweight</a:t>
            </a:r>
          </a:p>
          <a:p>
            <a:endParaRPr lang="en-US" b="1" dirty="0" smtClean="0"/>
          </a:p>
          <a:p>
            <a:r>
              <a:rPr lang="en-US" b="1" dirty="0" smtClean="0"/>
              <a:t>Undernourished children offer less resistance to infection and are more likely to die from common childhood ailments like malaria, diarrhea or respiratory infections</a:t>
            </a:r>
            <a:endParaRPr lang="en-US"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29768"/>
            <a:ext cx="8229600" cy="1399032"/>
          </a:xfrm>
        </p:spPr>
        <p:txBody>
          <a:bodyPr/>
          <a:lstStyle/>
          <a:p>
            <a:r>
              <a:rPr lang="en-US" b="1" dirty="0" smtClean="0"/>
              <a:t>Fortification Background in Nigeria</a:t>
            </a:r>
            <a:endParaRPr lang="en-US" b="1" dirty="0"/>
          </a:p>
        </p:txBody>
      </p:sp>
      <p:sp>
        <p:nvSpPr>
          <p:cNvPr id="3" name="Content Placeholder 2"/>
          <p:cNvSpPr>
            <a:spLocks noGrp="1"/>
          </p:cNvSpPr>
          <p:nvPr>
            <p:ph idx="1"/>
          </p:nvPr>
        </p:nvSpPr>
        <p:spPr>
          <a:xfrm>
            <a:off x="457200" y="2514600"/>
            <a:ext cx="8229600" cy="4572000"/>
          </a:xfrm>
        </p:spPr>
        <p:txBody>
          <a:bodyPr/>
          <a:lstStyle/>
          <a:p>
            <a:r>
              <a:rPr lang="en-US" b="1" dirty="0" smtClean="0"/>
              <a:t>In Nigeria it is estimated that malnutrition contributes to over 50% of mortality among children under the age of five</a:t>
            </a:r>
          </a:p>
          <a:p>
            <a:pPr>
              <a:buNone/>
            </a:pPr>
            <a:endParaRPr lang="en-US" dirty="0" smtClean="0"/>
          </a:p>
          <a:p>
            <a:pPr>
              <a:buNone/>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267494"/>
            <a:ext cx="8229600" cy="1399032"/>
          </a:xfrm>
        </p:spPr>
        <p:txBody>
          <a:bodyPr/>
          <a:lstStyle/>
          <a:p>
            <a:r>
              <a:rPr lang="en-US" b="1" dirty="0" smtClean="0"/>
              <a:t>Micronutrients</a:t>
            </a:r>
            <a:r>
              <a:rPr lang="en-US" dirty="0" smtClean="0"/>
              <a:t> </a:t>
            </a:r>
            <a:endParaRPr lang="en-US" dirty="0"/>
          </a:p>
        </p:txBody>
      </p:sp>
      <p:sp>
        <p:nvSpPr>
          <p:cNvPr id="3" name="Content Placeholder 2"/>
          <p:cNvSpPr>
            <a:spLocks noGrp="1"/>
          </p:cNvSpPr>
          <p:nvPr>
            <p:ph idx="1"/>
          </p:nvPr>
        </p:nvSpPr>
        <p:spPr>
          <a:xfrm>
            <a:off x="457200" y="1828800"/>
            <a:ext cx="8229600" cy="4572000"/>
          </a:xfrm>
        </p:spPr>
        <p:txBody>
          <a:bodyPr>
            <a:normAutofit fontScale="70000" lnSpcReduction="20000"/>
          </a:bodyPr>
          <a:lstStyle/>
          <a:p>
            <a:pPr>
              <a:buNone/>
            </a:pPr>
            <a:r>
              <a:rPr lang="en-US" b="1" dirty="0" smtClean="0"/>
              <a:t>     Deficiency diseases do not only occur In poverty stricken communities. Deficiency diseases also occur often as a result of poor choice of food or unhealthy eating habits, often coupled with one’s lifestyle.</a:t>
            </a:r>
          </a:p>
          <a:p>
            <a:pPr>
              <a:buNone/>
            </a:pPr>
            <a:endParaRPr lang="en-US" b="1" dirty="0" smtClean="0"/>
          </a:p>
          <a:p>
            <a:r>
              <a:rPr lang="en-US" b="1" dirty="0" smtClean="0"/>
              <a:t>Vitamins and minerals, called micronutrients, play a very important role in our health even though they only make up a very small part of the foods that we eat each day (that is why they are called vital micronutrients).</a:t>
            </a:r>
          </a:p>
          <a:p>
            <a:endParaRPr lang="en-US" b="1" dirty="0" smtClean="0"/>
          </a:p>
          <a:p>
            <a:endParaRPr lang="en-US" b="1" dirty="0" smtClean="0"/>
          </a:p>
          <a:p>
            <a:pPr marL="578358" indent="-514350">
              <a:buFont typeface="Wingdings" pitchFamily="2" charset="2"/>
              <a:buChar char="v"/>
            </a:pPr>
            <a:r>
              <a:rPr lang="en-US" b="1" dirty="0" smtClean="0"/>
              <a:t> Diets which do not contain adequate amounts of vital micronutrients, often result in deficiency diseases including blindness, mental retardation and reduced resistance to infectious disease, depending on the particular micronutrient. </a:t>
            </a:r>
            <a:endParaRPr lang="en-US"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267494"/>
            <a:ext cx="8229600" cy="1399032"/>
          </a:xfrm>
        </p:spPr>
        <p:txBody>
          <a:bodyPr/>
          <a:lstStyle/>
          <a:p>
            <a:r>
              <a:rPr lang="en-US" b="1" dirty="0" smtClean="0"/>
              <a:t>Micronutrients</a:t>
            </a:r>
            <a:r>
              <a:rPr lang="en-US" dirty="0" smtClean="0"/>
              <a:t> </a:t>
            </a:r>
            <a:endParaRPr lang="en-US" dirty="0"/>
          </a:p>
        </p:txBody>
      </p:sp>
      <p:sp>
        <p:nvSpPr>
          <p:cNvPr id="3" name="Content Placeholder 2"/>
          <p:cNvSpPr>
            <a:spLocks noGrp="1"/>
          </p:cNvSpPr>
          <p:nvPr>
            <p:ph idx="1"/>
          </p:nvPr>
        </p:nvSpPr>
        <p:spPr>
          <a:xfrm>
            <a:off x="304800" y="382587"/>
            <a:ext cx="8382000" cy="6551613"/>
          </a:xfrm>
        </p:spPr>
        <p:txBody>
          <a:bodyPr>
            <a:noAutofit/>
          </a:bodyPr>
          <a:lstStyle/>
          <a:p>
            <a:pPr>
              <a:buNone/>
            </a:pPr>
            <a:endParaRPr lang="en-US" sz="1600" b="1" dirty="0" smtClean="0"/>
          </a:p>
          <a:p>
            <a:pPr>
              <a:buNone/>
            </a:pPr>
            <a:endParaRPr lang="en-US" sz="1600" b="1" dirty="0" smtClean="0"/>
          </a:p>
          <a:p>
            <a:pPr>
              <a:buNone/>
            </a:pPr>
            <a:r>
              <a:rPr lang="en-US" sz="1600" b="1" dirty="0" smtClean="0"/>
              <a:t>                                                                                             </a:t>
            </a:r>
          </a:p>
          <a:p>
            <a:pPr>
              <a:buFont typeface="Wingdings" pitchFamily="2" charset="2"/>
              <a:buChar char="v"/>
            </a:pPr>
            <a:r>
              <a:rPr lang="en-US" sz="1800" b="1" dirty="0" smtClean="0"/>
              <a:t>Vitamin A: A crucial micronutrient for the development of children        immune and visual system</a:t>
            </a:r>
          </a:p>
          <a:p>
            <a:pPr>
              <a:buNone/>
            </a:pPr>
            <a:r>
              <a:rPr lang="en-US" sz="1800" b="1" dirty="0" smtClean="0"/>
              <a:t>                                                                                                            </a:t>
            </a:r>
          </a:p>
          <a:p>
            <a:r>
              <a:rPr lang="en-US" sz="1800" b="1" dirty="0" smtClean="0"/>
              <a:t>Iron:      Essential for Childs physically and</a:t>
            </a:r>
          </a:p>
          <a:p>
            <a:pPr>
              <a:buNone/>
            </a:pPr>
            <a:r>
              <a:rPr lang="en-US" sz="1800" b="1" dirty="0" smtClean="0"/>
              <a:t>                    mental development, for </a:t>
            </a:r>
          </a:p>
          <a:p>
            <a:pPr>
              <a:buNone/>
            </a:pPr>
            <a:r>
              <a:rPr lang="en-US" sz="1800" b="1" dirty="0" smtClean="0"/>
              <a:t>                    physical activity and productivity of</a:t>
            </a:r>
          </a:p>
          <a:p>
            <a:pPr>
              <a:buNone/>
            </a:pPr>
            <a:r>
              <a:rPr lang="en-US" sz="1800" b="1" dirty="0" smtClean="0"/>
              <a:t>                    all ages.</a:t>
            </a:r>
          </a:p>
          <a:p>
            <a:pPr>
              <a:buNone/>
            </a:pPr>
            <a:r>
              <a:rPr lang="en-US" sz="1800" b="1" dirty="0" smtClean="0"/>
              <a:t>                    Iron is also critical for the health of a </a:t>
            </a:r>
          </a:p>
          <a:p>
            <a:pPr>
              <a:buNone/>
            </a:pPr>
            <a:r>
              <a:rPr lang="en-US" sz="1800" b="1" dirty="0" smtClean="0"/>
              <a:t>                    pregnant mother and her unborn </a:t>
            </a:r>
          </a:p>
          <a:p>
            <a:pPr>
              <a:buNone/>
            </a:pPr>
            <a:r>
              <a:rPr lang="en-US" sz="1800" b="1" dirty="0" smtClean="0"/>
              <a:t>                    child.</a:t>
            </a:r>
          </a:p>
          <a:p>
            <a:r>
              <a:rPr lang="en-US" sz="1800" b="1" dirty="0" smtClean="0"/>
              <a:t>Zinc :     Deficiency weakens the immune system</a:t>
            </a:r>
          </a:p>
          <a:p>
            <a:endParaRPr lang="en-US" sz="1800" b="1" dirty="0" smtClean="0"/>
          </a:p>
          <a:p>
            <a:r>
              <a:rPr lang="en-US" sz="1800" b="1" dirty="0" smtClean="0"/>
              <a:t>Folic acid: Decreases the risk of neural tube birth defects such as</a:t>
            </a:r>
          </a:p>
          <a:p>
            <a:pPr>
              <a:buNone/>
            </a:pPr>
            <a:r>
              <a:rPr lang="en-US" sz="1800" b="1" dirty="0" smtClean="0"/>
              <a:t>                         Spina  Bifida </a:t>
            </a:r>
          </a:p>
          <a:p>
            <a:pPr>
              <a:buNone/>
            </a:pPr>
            <a:r>
              <a:rPr lang="en-US" sz="1800" b="1" dirty="0" smtClean="0"/>
              <a:t> </a:t>
            </a:r>
          </a:p>
          <a:p>
            <a:pPr>
              <a:buNone/>
            </a:pPr>
            <a:r>
              <a:rPr lang="en-US" sz="1800" b="1" dirty="0" smtClean="0"/>
              <a:t>Other nutrients sometimes added to flour include vitamin-D, vitamin B12, thiamine, riboflavin, niacin</a:t>
            </a:r>
          </a:p>
          <a:p>
            <a:pPr>
              <a:buNone/>
            </a:pPr>
            <a:r>
              <a:rPr lang="en-US" sz="1800" dirty="0" smtClean="0"/>
              <a:t>   </a:t>
            </a:r>
            <a:endParaRPr lang="en-US" sz="18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2415</TotalTime>
  <Words>1560</Words>
  <Application>Microsoft Office PowerPoint</Application>
  <PresentationFormat>On-screen Show (4:3)</PresentationFormat>
  <Paragraphs>183</Paragraphs>
  <Slides>31</Slides>
  <Notes>1</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Verve</vt:lpstr>
      <vt:lpstr>      Food fortification</vt:lpstr>
      <vt:lpstr>Modules </vt:lpstr>
      <vt:lpstr>Module 1     </vt:lpstr>
      <vt:lpstr>Food fortification</vt:lpstr>
      <vt:lpstr>Enjoying a fortified food</vt:lpstr>
      <vt:lpstr>Fortification Background in Nigeria </vt:lpstr>
      <vt:lpstr>Fortification Background in Nigeria</vt:lpstr>
      <vt:lpstr>Micronutrients </vt:lpstr>
      <vt:lpstr>Micronutrients </vt:lpstr>
      <vt:lpstr>Micronutrients </vt:lpstr>
      <vt:lpstr>Module 2</vt:lpstr>
      <vt:lpstr>National response</vt:lpstr>
      <vt:lpstr> Food policy</vt:lpstr>
      <vt:lpstr>Food policy targets achievement strategy (How?):</vt:lpstr>
      <vt:lpstr>Food policy targets achievement strategy (How?):</vt:lpstr>
      <vt:lpstr>Food fortification strategy</vt:lpstr>
      <vt:lpstr>Fortification premix composition for wheat semolina, wheat flour &amp; maize flour</vt:lpstr>
      <vt:lpstr>Cost of the current premix</vt:lpstr>
      <vt:lpstr>The eye logo for all fortified foods</vt:lpstr>
      <vt:lpstr>Enforcement </vt:lpstr>
      <vt:lpstr>Module 3</vt:lpstr>
      <vt:lpstr>Revision of premix composition         (recent developments)</vt:lpstr>
      <vt:lpstr>Revision of premix composition</vt:lpstr>
      <vt:lpstr>Revision of premix composition</vt:lpstr>
      <vt:lpstr>Revised standard for fortificant premix </vt:lpstr>
      <vt:lpstr>Cost of the revised premix</vt:lpstr>
      <vt:lpstr>Revised standard for fortificant premix</vt:lpstr>
      <vt:lpstr>Revised standard</vt:lpstr>
      <vt:lpstr>Enforcement</vt:lpstr>
      <vt:lpstr>Conclusion  </vt:lpstr>
      <vt:lpstr>           </vt:lpstr>
    </vt:vector>
  </TitlesOfParts>
  <Company>ABC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Flour fortification</dc:title>
  <dc:creator>Okoye</dc:creator>
  <cp:lastModifiedBy>szimme2</cp:lastModifiedBy>
  <cp:revision>190</cp:revision>
  <dcterms:created xsi:type="dcterms:W3CDTF">2010-10-24T16:15:02Z</dcterms:created>
  <dcterms:modified xsi:type="dcterms:W3CDTF">2010-12-07T17:00:36Z</dcterms:modified>
</cp:coreProperties>
</file>