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893CDB-9660-4566-842D-81056BCF1C8E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38F3B6-FC10-4D6F-A471-6DD9651EE8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5837A-990F-4FD8-A4A7-D434DB2493F3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A1BC7-131C-4950-98E2-4EAF791B3E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5837A-990F-4FD8-A4A7-D434DB2493F3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A1BC7-131C-4950-98E2-4EAF791B3E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5837A-990F-4FD8-A4A7-D434DB2493F3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A1BC7-131C-4950-98E2-4EAF791B3E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5837A-990F-4FD8-A4A7-D434DB2493F3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A1BC7-131C-4950-98E2-4EAF791B3E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5837A-990F-4FD8-A4A7-D434DB2493F3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A1BC7-131C-4950-98E2-4EAF791B3E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5837A-990F-4FD8-A4A7-D434DB2493F3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A1BC7-131C-4950-98E2-4EAF791B3E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5837A-990F-4FD8-A4A7-D434DB2493F3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A1BC7-131C-4950-98E2-4EAF791B3E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5837A-990F-4FD8-A4A7-D434DB2493F3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A1BC7-131C-4950-98E2-4EAF791B3E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5837A-990F-4FD8-A4A7-D434DB2493F3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A1BC7-131C-4950-98E2-4EAF791B3E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5837A-990F-4FD8-A4A7-D434DB2493F3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A1BC7-131C-4950-98E2-4EAF791B3E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5837A-990F-4FD8-A4A7-D434DB2493F3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DA1BC7-131C-4950-98E2-4EAF791B3E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2F5837A-990F-4FD8-A4A7-D434DB2493F3}" type="datetimeFigureOut">
              <a:rPr lang="en-US" smtClean="0"/>
              <a:pPr/>
              <a:t>11/24/2010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8DA1BC7-131C-4950-98E2-4EAF791B3E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4632" cy="1442591"/>
          </a:xfrm>
        </p:spPr>
        <p:txBody>
          <a:bodyPr/>
          <a:lstStyle/>
          <a:p>
            <a:r>
              <a:rPr lang="en-US" dirty="0" smtClean="0"/>
              <a:t>FOOD FORTIFICATION IN UGANDA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1752600"/>
          </a:xfrm>
        </p:spPr>
        <p:txBody>
          <a:bodyPr/>
          <a:lstStyle/>
          <a:p>
            <a:r>
              <a:rPr lang="en-US" dirty="0" smtClean="0"/>
              <a:t>Dr. Elizabeth Madraa MDMPH</a:t>
            </a:r>
          </a:p>
          <a:p>
            <a:endParaRPr lang="en-US" dirty="0"/>
          </a:p>
        </p:txBody>
      </p:sp>
      <p:pic>
        <p:nvPicPr>
          <p:cNvPr id="4" name="Picture 3" descr="Final Logo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3563888" y="1844824"/>
            <a:ext cx="2376264" cy="2160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Some industries especially wheat millers are not willing to participate unless there is mandatory fortification policy</a:t>
            </a:r>
          </a:p>
          <a:p>
            <a:r>
              <a:rPr lang="en-US" dirty="0" smtClean="0"/>
              <a:t>There is still lack of consumer awareness on benefits of fortified foods</a:t>
            </a:r>
          </a:p>
          <a:p>
            <a:r>
              <a:rPr lang="en-US" dirty="0" smtClean="0"/>
              <a:t>Poor purchasing power because of poverty</a:t>
            </a:r>
          </a:p>
          <a:p>
            <a:r>
              <a:rPr lang="en-US" dirty="0" smtClean="0"/>
              <a:t>Poor enforcement of regulations and standards</a:t>
            </a:r>
          </a:p>
          <a:p>
            <a:r>
              <a:rPr lang="en-US" dirty="0" smtClean="0"/>
              <a:t>We still have large number of small scale millers</a:t>
            </a:r>
          </a:p>
          <a:p>
            <a:endParaRPr lang="en-US" dirty="0"/>
          </a:p>
        </p:txBody>
      </p:sp>
      <p:pic>
        <p:nvPicPr>
          <p:cNvPr id="4" name="Picture 3" descr="Final Logo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8063880" y="5849888"/>
            <a:ext cx="1080120" cy="1008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Cont’d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Keeping nutrition improvement a priority development agenda</a:t>
            </a:r>
          </a:p>
          <a:p>
            <a:r>
              <a:rPr lang="en-US" dirty="0" smtClean="0"/>
              <a:t>What is expected after the project</a:t>
            </a:r>
            <a:endParaRPr lang="en-US" dirty="0"/>
          </a:p>
        </p:txBody>
      </p:sp>
      <p:pic>
        <p:nvPicPr>
          <p:cNvPr id="4" name="Picture 3" descr="Final Logo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8063880" y="5849888"/>
            <a:ext cx="1080120" cy="1008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39752" y="2348880"/>
            <a:ext cx="6048672" cy="1944216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Thank you !</a:t>
            </a:r>
            <a:endParaRPr lang="en-US" sz="9600" dirty="0"/>
          </a:p>
        </p:txBody>
      </p:sp>
      <p:pic>
        <p:nvPicPr>
          <p:cNvPr id="3" name="Picture 2" descr="Final Logo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8063880" y="5849888"/>
            <a:ext cx="1080120" cy="1008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Back ground to Food Fortification in </a:t>
            </a:r>
            <a:r>
              <a:rPr lang="en-US" dirty="0"/>
              <a:t>U</a:t>
            </a:r>
            <a:r>
              <a:rPr lang="en-US" dirty="0" smtClean="0"/>
              <a:t>ganda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/>
          <a:lstStyle/>
          <a:p>
            <a:r>
              <a:rPr lang="en-US" dirty="0" smtClean="0"/>
              <a:t>Uganda has participated in global resolutions to address the problems of hidden hunger (micronutrient deficiencies) at</a:t>
            </a:r>
          </a:p>
          <a:p>
            <a:pPr lvl="1"/>
            <a:r>
              <a:rPr lang="en-US" dirty="0" smtClean="0"/>
              <a:t>World Summit for Children 1999</a:t>
            </a:r>
          </a:p>
          <a:p>
            <a:pPr lvl="1"/>
            <a:r>
              <a:rPr lang="en-US" dirty="0" smtClean="0"/>
              <a:t>His Excellency the President of Uganda participated and was a signatory to the global resolutions</a:t>
            </a:r>
          </a:p>
          <a:p>
            <a:pPr lvl="1"/>
            <a:r>
              <a:rPr lang="en-US" dirty="0" smtClean="0"/>
              <a:t>Micronutrient deficiencies were high on the agenda</a:t>
            </a:r>
            <a:endParaRPr lang="en-US" dirty="0"/>
          </a:p>
        </p:txBody>
      </p:sp>
      <p:pic>
        <p:nvPicPr>
          <p:cNvPr id="4" name="Picture 3" descr="Final Logo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8028384" y="5805264"/>
            <a:ext cx="1115616" cy="1052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Supportive policies in 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National Health Policy</a:t>
            </a:r>
          </a:p>
          <a:p>
            <a:r>
              <a:rPr lang="en-US" dirty="0" smtClean="0"/>
              <a:t>The Health Sector Strategic Plan (HSSP)</a:t>
            </a:r>
          </a:p>
          <a:p>
            <a:r>
              <a:rPr lang="en-US" dirty="0" smtClean="0"/>
              <a:t>The Food and Nutrition Policy</a:t>
            </a:r>
          </a:p>
          <a:p>
            <a:pPr lvl="1"/>
            <a:r>
              <a:rPr lang="en-US" dirty="0" smtClean="0"/>
              <a:t>All recognized malnutrition both macro and micro as one of the key factors responsible for a significant proportion of morbidity and mortality</a:t>
            </a:r>
            <a:endParaRPr lang="en-US" dirty="0"/>
          </a:p>
        </p:txBody>
      </p:sp>
      <p:pic>
        <p:nvPicPr>
          <p:cNvPr id="4" name="Picture 3" descr="Final Logo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8028384" y="5805264"/>
            <a:ext cx="1115616" cy="1052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Food Fortification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/>
          <a:lstStyle/>
          <a:p>
            <a:r>
              <a:rPr lang="en-US" dirty="0" smtClean="0"/>
              <a:t>Started by addressing Iodine Deficiency disorder in 1990’s through the Universal Iodization program</a:t>
            </a:r>
          </a:p>
          <a:p>
            <a:r>
              <a:rPr lang="en-US" dirty="0" smtClean="0"/>
              <a:t>Ban on importation of non-iodized salt through legislation</a:t>
            </a:r>
          </a:p>
          <a:p>
            <a:r>
              <a:rPr lang="en-US" dirty="0" smtClean="0"/>
              <a:t>Border point monitoring of imported salt by Bureau of Standards</a:t>
            </a:r>
          </a:p>
          <a:p>
            <a:pPr lvl="1"/>
            <a:r>
              <a:rPr lang="en-US" dirty="0" smtClean="0"/>
              <a:t>Periodic sampling of salt on the market</a:t>
            </a:r>
          </a:p>
          <a:p>
            <a:pPr lvl="1"/>
            <a:r>
              <a:rPr lang="en-US" dirty="0" smtClean="0"/>
              <a:t>Aggressive communication strategy by Ministry of Health</a:t>
            </a:r>
            <a:endParaRPr lang="en-US" dirty="0"/>
          </a:p>
        </p:txBody>
      </p:sp>
      <p:pic>
        <p:nvPicPr>
          <p:cNvPr id="4" name="Picture 3" descr="Final Logo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8100392" y="5877272"/>
            <a:ext cx="1043608" cy="9807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Approaches to reduce micronutrient deficiencies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Supplementation</a:t>
            </a:r>
          </a:p>
          <a:p>
            <a:r>
              <a:rPr lang="en-US" dirty="0" smtClean="0"/>
              <a:t>Dietary diversification</a:t>
            </a:r>
          </a:p>
          <a:p>
            <a:r>
              <a:rPr lang="en-US" dirty="0" smtClean="0"/>
              <a:t>Food Fortification</a:t>
            </a:r>
          </a:p>
          <a:p>
            <a:r>
              <a:rPr lang="en-US" dirty="0" smtClean="0"/>
              <a:t>Awareness creation and </a:t>
            </a:r>
          </a:p>
          <a:p>
            <a:r>
              <a:rPr lang="en-US" dirty="0" smtClean="0"/>
              <a:t>Public Health measures</a:t>
            </a:r>
            <a:endParaRPr lang="en-US" dirty="0"/>
          </a:p>
        </p:txBody>
      </p:sp>
      <p:pic>
        <p:nvPicPr>
          <p:cNvPr id="4" name="Picture 3" descr="Final Logo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8028384" y="5805264"/>
            <a:ext cx="1115616" cy="1052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Research played a significant role in setting the stage for the program</a:t>
            </a:r>
          </a:p>
          <a:p>
            <a:r>
              <a:rPr lang="en-US" dirty="0" smtClean="0"/>
              <a:t>Consumption survey was done</a:t>
            </a:r>
          </a:p>
          <a:p>
            <a:r>
              <a:rPr lang="en-US" dirty="0" smtClean="0"/>
              <a:t>Sensorial tests for acceptability of products was carried out</a:t>
            </a:r>
          </a:p>
          <a:p>
            <a:r>
              <a:rPr lang="en-US" dirty="0" smtClean="0"/>
              <a:t>Formative research</a:t>
            </a:r>
          </a:p>
          <a:p>
            <a:pPr lvl="1"/>
            <a:r>
              <a:rPr lang="en-US" dirty="0" smtClean="0"/>
              <a:t>For development of communication strategy and M&amp;E of implemented activities</a:t>
            </a:r>
          </a:p>
          <a:p>
            <a:r>
              <a:rPr lang="en-US" dirty="0" smtClean="0"/>
              <a:t>Market surveys by individual food industries were also done </a:t>
            </a:r>
            <a:endParaRPr lang="en-US" dirty="0"/>
          </a:p>
        </p:txBody>
      </p:sp>
      <p:pic>
        <p:nvPicPr>
          <p:cNvPr id="4" name="Picture 3" descr="Final Logo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956376" y="5805264"/>
            <a:ext cx="1187624" cy="1052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dirty="0" smtClean="0"/>
              <a:t>Getting the industries involved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Sensitized the private sector on the magnitude of malnutrition and demonstrated the role industry could play to address micronutrient malnutrition through food fortification</a:t>
            </a:r>
          </a:p>
          <a:p>
            <a:r>
              <a:rPr lang="en-US" dirty="0" smtClean="0"/>
              <a:t>Government received commitment from few industries to participate in the feasibility trials for food fortification</a:t>
            </a:r>
          </a:p>
          <a:p>
            <a:r>
              <a:rPr lang="en-US" dirty="0" smtClean="0"/>
              <a:t>Several steps were taken to get started</a:t>
            </a:r>
          </a:p>
          <a:p>
            <a:r>
              <a:rPr lang="en-US" dirty="0" smtClean="0"/>
              <a:t>Industry capacity building- establishment of partnerships, formation of multi-</a:t>
            </a:r>
            <a:r>
              <a:rPr lang="en-US" dirty="0" err="1" smtClean="0"/>
              <a:t>sectoral</a:t>
            </a:r>
            <a:r>
              <a:rPr lang="en-US" dirty="0" smtClean="0"/>
              <a:t> working group NWGFF</a:t>
            </a:r>
          </a:p>
          <a:p>
            <a:endParaRPr lang="en-US" dirty="0"/>
          </a:p>
        </p:txBody>
      </p:sp>
      <p:pic>
        <p:nvPicPr>
          <p:cNvPr id="4" name="Picture 3" descr="Final Logo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956376" y="5805264"/>
            <a:ext cx="1187624" cy="1052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dirty="0" smtClean="0"/>
              <a:t>Achievements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Government support and ownership</a:t>
            </a:r>
          </a:p>
          <a:p>
            <a:r>
              <a:rPr lang="en-US" dirty="0" smtClean="0"/>
              <a:t>Donor support and technical assistance – GAIN (grant)</a:t>
            </a:r>
          </a:p>
          <a:p>
            <a:pPr lvl="1"/>
            <a:r>
              <a:rPr lang="en-US" dirty="0" smtClean="0"/>
              <a:t>3 oil industries are fortifying; 2 of which started on voluntary basis, 1 supported by the project (85% of Uganda’s oil is fortified with </a:t>
            </a:r>
            <a:r>
              <a:rPr lang="en-US" dirty="0" err="1" smtClean="0"/>
              <a:t>Vit</a:t>
            </a:r>
            <a:r>
              <a:rPr lang="en-US" dirty="0" smtClean="0"/>
              <a:t>. </a:t>
            </a:r>
            <a:r>
              <a:rPr lang="en-US" dirty="0"/>
              <a:t>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4 wheat flour industries are fortifying with GAIN project support</a:t>
            </a:r>
          </a:p>
          <a:p>
            <a:pPr lvl="1"/>
            <a:r>
              <a:rPr lang="en-US" dirty="0" smtClean="0"/>
              <a:t>4 maize milling industries are fortifying with support from GAIN and WFP, 1 fortifying voluntarily </a:t>
            </a:r>
          </a:p>
          <a:p>
            <a:pPr lvl="1"/>
            <a:endParaRPr lang="en-US" dirty="0"/>
          </a:p>
        </p:txBody>
      </p:sp>
      <p:pic>
        <p:nvPicPr>
          <p:cNvPr id="4" name="Picture 3" descr="Final Logo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7956376" y="5733256"/>
            <a:ext cx="1187624" cy="11247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Industries have started labeling their products with Food Fortification quality mark</a:t>
            </a:r>
          </a:p>
          <a:p>
            <a:r>
              <a:rPr lang="en-US" dirty="0" smtClean="0"/>
              <a:t>National Fortification Alliance (NFA) in place</a:t>
            </a:r>
          </a:p>
          <a:p>
            <a:r>
              <a:rPr lang="en-US" dirty="0" smtClean="0"/>
              <a:t>More industries willing to participate in fortification especially sugar industry</a:t>
            </a:r>
          </a:p>
          <a:p>
            <a:r>
              <a:rPr lang="en-US" dirty="0" smtClean="0"/>
              <a:t>95% of households in Uganda consume iodized salt</a:t>
            </a:r>
          </a:p>
          <a:p>
            <a:r>
              <a:rPr lang="en-US" dirty="0" smtClean="0"/>
              <a:t>The launch of the national Fortification Program</a:t>
            </a:r>
            <a:endParaRPr lang="en-US" dirty="0"/>
          </a:p>
        </p:txBody>
      </p:sp>
      <p:pic>
        <p:nvPicPr>
          <p:cNvPr id="4" name="Picture 3" descr="Final Logo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8028384" y="5805264"/>
            <a:ext cx="1115616" cy="1052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277</TotalTime>
  <Words>466</Words>
  <Application>Microsoft Office PowerPoint</Application>
  <PresentationFormat>On-screen Show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Solstice</vt:lpstr>
      <vt:lpstr>FOOD FORTIFICATION IN UGANDA</vt:lpstr>
      <vt:lpstr>Back ground to Food Fortification in Uganda </vt:lpstr>
      <vt:lpstr>Supportive policies in place</vt:lpstr>
      <vt:lpstr>The Food Fortification Program</vt:lpstr>
      <vt:lpstr>Approaches to reduce micronutrient deficiencies</vt:lpstr>
      <vt:lpstr>Role of Research</vt:lpstr>
      <vt:lpstr>Getting the industries involved </vt:lpstr>
      <vt:lpstr>Achievements</vt:lpstr>
      <vt:lpstr>Cont’d</vt:lpstr>
      <vt:lpstr>Challenges</vt:lpstr>
      <vt:lpstr>Cont’d </vt:lpstr>
      <vt:lpstr>Thank you 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FORTIFICATION IN UGANDA</dc:title>
  <dc:creator>Maureen Ndahura</dc:creator>
  <cp:lastModifiedBy>Maureen Ndahura</cp:lastModifiedBy>
  <cp:revision>35</cp:revision>
  <dcterms:created xsi:type="dcterms:W3CDTF">2010-11-24T10:29:43Z</dcterms:created>
  <dcterms:modified xsi:type="dcterms:W3CDTF">2010-11-24T15:08:28Z</dcterms:modified>
</cp:coreProperties>
</file>